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3" r:id="rId8"/>
    <p:sldId id="261" r:id="rId9"/>
    <p:sldId id="265" r:id="rId10"/>
    <p:sldId id="264" r:id="rId11"/>
  </p:sldIdLst>
  <p:sldSz cx="10693400" cy="7556500"/>
  <p:notesSz cx="10693400" cy="75565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757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260"/>
            <a:ext cx="9624060" cy="1209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7C941B8-C6F5-4A57-9AD9-679D6032B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5" r="10095"/>
          <a:stretch/>
        </p:blipFill>
        <p:spPr>
          <a:xfrm>
            <a:off x="-8082" y="0"/>
            <a:ext cx="10721494" cy="75565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90530" y="343054"/>
            <a:ext cx="10312400" cy="13335"/>
          </a:xfrm>
          <a:custGeom>
            <a:avLst/>
            <a:gdLst/>
            <a:ahLst/>
            <a:cxnLst/>
            <a:rect l="l" t="t" r="r" b="b"/>
            <a:pathLst>
              <a:path w="10312400" h="13335">
                <a:moveTo>
                  <a:pt x="10312336" y="12707"/>
                </a:moveTo>
                <a:lnTo>
                  <a:pt x="0" y="12707"/>
                </a:lnTo>
                <a:lnTo>
                  <a:pt x="0" y="0"/>
                </a:lnTo>
                <a:lnTo>
                  <a:pt x="10312336" y="0"/>
                </a:lnTo>
                <a:lnTo>
                  <a:pt x="10312336" y="127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9375" y="77844"/>
            <a:ext cx="813925" cy="34760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5503" y="342380"/>
            <a:ext cx="4406870" cy="99770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400" b="1" spc="-30" dirty="0">
                <a:latin typeface="Roboto Bk"/>
                <a:cs typeface="Roboto Bk"/>
              </a:rPr>
              <a:t>Το</a:t>
            </a:r>
            <a:r>
              <a:rPr sz="2400" b="1" spc="-20" dirty="0">
                <a:latin typeface="Roboto Bk"/>
                <a:cs typeface="Roboto Bk"/>
              </a:rPr>
              <a:t> </a:t>
            </a:r>
            <a:r>
              <a:rPr sz="2400" b="1" dirty="0">
                <a:latin typeface="Roboto Bk"/>
                <a:cs typeface="Roboto Bk"/>
              </a:rPr>
              <a:t>Λεξικό</a:t>
            </a:r>
            <a:r>
              <a:rPr sz="2400" b="1" spc="-20" dirty="0">
                <a:latin typeface="Roboto Bk"/>
                <a:cs typeface="Roboto Bk"/>
              </a:rPr>
              <a:t> </a:t>
            </a:r>
            <a:r>
              <a:rPr sz="2400" b="1" spc="-5" dirty="0">
                <a:latin typeface="Roboto Bk"/>
                <a:cs typeface="Roboto Bk"/>
              </a:rPr>
              <a:t>της</a:t>
            </a:r>
            <a:r>
              <a:rPr sz="2400" b="1" spc="-20" dirty="0">
                <a:latin typeface="Roboto Bk"/>
                <a:cs typeface="Roboto Bk"/>
              </a:rPr>
              <a:t> </a:t>
            </a:r>
            <a:r>
              <a:rPr sz="2400" b="1" spc="5" dirty="0">
                <a:latin typeface="Roboto Bk"/>
                <a:cs typeface="Roboto Bk"/>
              </a:rPr>
              <a:t>Αειφορίας</a:t>
            </a:r>
            <a:endParaRPr sz="2400" dirty="0">
              <a:latin typeface="Roboto Bk"/>
              <a:cs typeface="Roboto Bk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600" dirty="0">
                <a:latin typeface="Times New Roman"/>
                <a:cs typeface="Times New Roman"/>
              </a:rPr>
              <a:t>Ένα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λεξικό </a:t>
            </a:r>
            <a:r>
              <a:rPr sz="1600" dirty="0">
                <a:latin typeface="Times New Roman"/>
                <a:cs typeface="Times New Roman"/>
              </a:rPr>
              <a:t>με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θέμα</a:t>
            </a:r>
            <a:r>
              <a:rPr sz="1600" spc="-10" dirty="0">
                <a:latin typeface="Georgia"/>
                <a:cs typeface="Georgia"/>
              </a:rPr>
              <a:t>:</a:t>
            </a:r>
            <a:r>
              <a:rPr sz="1600" spc="5" dirty="0">
                <a:latin typeface="Georgia"/>
                <a:cs typeface="Georgia"/>
              </a:rPr>
              <a:t> </a:t>
            </a:r>
            <a:r>
              <a:rPr lang="en-US" sz="1600" dirty="0">
                <a:latin typeface="Times New Roman"/>
                <a:cs typeface="Times New Roman"/>
              </a:rPr>
              <a:t>"</a:t>
            </a:r>
            <a:r>
              <a:rPr lang="el-GR" sz="1600" spc="5" dirty="0">
                <a:latin typeface="Times New Roman"/>
                <a:cs typeface="Times New Roman"/>
              </a:rPr>
              <a:t>Τ</a:t>
            </a:r>
            <a:r>
              <a:rPr sz="1600" dirty="0" err="1">
                <a:latin typeface="Times New Roman"/>
                <a:cs typeface="Times New Roman"/>
              </a:rPr>
              <a:t>έχνη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lang="el-GR" sz="1600" spc="-5" dirty="0">
                <a:latin typeface="Times New Roman"/>
                <a:cs typeface="Times New Roman"/>
              </a:rPr>
              <a:t>και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α</a:t>
            </a:r>
            <a:r>
              <a:rPr sz="1600" dirty="0" err="1">
                <a:latin typeface="Times New Roman"/>
                <a:cs typeface="Times New Roman"/>
              </a:rPr>
              <a:t>ειφορί</a:t>
            </a:r>
            <a:r>
              <a:rPr sz="1600" dirty="0">
                <a:latin typeface="Times New Roman"/>
                <a:cs typeface="Times New Roman"/>
              </a:rPr>
              <a:t>α</a:t>
            </a:r>
            <a:r>
              <a:rPr lang="en-US" sz="1600" dirty="0">
                <a:latin typeface="Times New Roman"/>
                <a:cs typeface="Times New Roman"/>
              </a:rPr>
              <a:t>"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endParaRPr sz="1600" baseline="5555" dirty="0"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375" y="1660197"/>
            <a:ext cx="3785725" cy="163153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Roboto Bk"/>
                <a:cs typeface="Roboto Bk"/>
              </a:rPr>
              <a:t>Αειφορία</a:t>
            </a:r>
            <a:endParaRPr sz="1600" dirty="0">
              <a:latin typeface="Roboto Bk"/>
              <a:cs typeface="Roboto Bk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sz="1400" dirty="0">
                <a:latin typeface="Times New Roman"/>
                <a:cs typeface="Times New Roman"/>
              </a:rPr>
              <a:t>Η </a:t>
            </a:r>
            <a:r>
              <a:rPr sz="1400" b="1" dirty="0">
                <a:latin typeface="Times New Roman"/>
                <a:cs typeface="Times New Roman"/>
              </a:rPr>
              <a:t>αειφορία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εκείνη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επιτρέπει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στις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σημερινές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γενιές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ικανοποιήσουν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τις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ανάγκες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τους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χωρίς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όμως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θέτει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κίνδυνο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δυνατότητα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των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επόμενων </a:t>
            </a:r>
            <a:r>
              <a:rPr sz="1400" spc="-1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γενιών</a:t>
            </a:r>
            <a:r>
              <a:rPr sz="1400" dirty="0">
                <a:latin typeface="Times New Roman"/>
                <a:cs typeface="Times New Roman"/>
              </a:rPr>
              <a:t> να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ικανοποιήσουν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τις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δικές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τους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375" y="3481979"/>
            <a:ext cx="3785725" cy="28108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 rotWithShape="1">
          <a:blip r:embed="rId5" cstate="print"/>
          <a:srcRect l="9388" t="9177" r="7198" b="9387"/>
          <a:stretch/>
        </p:blipFill>
        <p:spPr>
          <a:xfrm>
            <a:off x="6565900" y="2637203"/>
            <a:ext cx="2057400" cy="213107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856478" y="1700291"/>
            <a:ext cx="5646388" cy="7668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Roboto Bk"/>
                <a:cs typeface="Roboto Bk"/>
              </a:rPr>
              <a:t>Αναγέννηση</a:t>
            </a:r>
            <a:endParaRPr sz="1600" dirty="0">
              <a:latin typeface="Roboto Bk"/>
              <a:cs typeface="Roboto Bk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εκ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νέου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γέννηση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ξαναγέννημα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αναδημιουργία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Georgia"/>
                <a:cs typeface="Georgia"/>
              </a:rPr>
              <a:t>(</a:t>
            </a:r>
            <a:r>
              <a:rPr sz="1400" spc="-10" dirty="0">
                <a:latin typeface="Times New Roman"/>
                <a:cs typeface="Times New Roman"/>
              </a:rPr>
              <a:t>όταν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κάτι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ξαναγεννιέται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ξαναδημιουργείται</a:t>
            </a:r>
            <a:r>
              <a:rPr lang="el-GR" sz="1400" spc="-5" dirty="0">
                <a:latin typeface="Times New Roman"/>
                <a:cs typeface="Times New Roman"/>
              </a:rPr>
              <a:t>)</a:t>
            </a:r>
            <a:endParaRPr sz="600" dirty="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65700" y="4919297"/>
            <a:ext cx="5454626" cy="55143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Roboto Bk"/>
                <a:cs typeface="Roboto Bk"/>
              </a:rPr>
              <a:t>Αναζωογόνηση</a:t>
            </a:r>
            <a:endParaRPr sz="1600" dirty="0">
              <a:latin typeface="Roboto Bk"/>
              <a:cs typeface="Roboto Bk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εμφάνιση νέας </a:t>
            </a:r>
            <a:r>
              <a:rPr sz="1400" spc="-10" dirty="0">
                <a:latin typeface="Times New Roman"/>
                <a:cs typeface="Times New Roman"/>
              </a:rPr>
              <a:t>ζωής</a:t>
            </a:r>
            <a:r>
              <a:rPr sz="1400" dirty="0">
                <a:latin typeface="Times New Roman"/>
                <a:cs typeface="Times New Roman"/>
              </a:rPr>
              <a:t> ή όταν αποκτώ </a:t>
            </a:r>
            <a:r>
              <a:rPr sz="1400" spc="-10" dirty="0">
                <a:latin typeface="Times New Roman"/>
                <a:cs typeface="Times New Roman"/>
              </a:rPr>
              <a:t>ξανά</a:t>
            </a:r>
            <a:r>
              <a:rPr sz="1400" dirty="0">
                <a:latin typeface="Times New Roman"/>
                <a:cs typeface="Times New Roman"/>
              </a:rPr>
              <a:t> δύναμη </a:t>
            </a:r>
            <a:r>
              <a:rPr sz="1400" spc="-10" dirty="0">
                <a:latin typeface="Georgia"/>
                <a:cs typeface="Georgia"/>
              </a:rPr>
              <a:t>(</a:t>
            </a:r>
            <a:r>
              <a:rPr sz="1400" spc="-10" dirty="0">
                <a:latin typeface="Times New Roman"/>
                <a:cs typeface="Times New Roman"/>
              </a:rPr>
              <a:t>ξαναζωντάνεμα</a:t>
            </a:r>
            <a:r>
              <a:rPr lang="el-GR" sz="1400" spc="-10" dirty="0">
                <a:latin typeface="Times New Roman"/>
                <a:cs typeface="Times New Roman"/>
              </a:rPr>
              <a:t>)</a:t>
            </a:r>
            <a:endParaRPr sz="600" dirty="0">
              <a:latin typeface="Georgia"/>
              <a:cs typeface="Georgia"/>
            </a:endParaRPr>
          </a:p>
        </p:txBody>
      </p:sp>
      <p:pic>
        <p:nvPicPr>
          <p:cNvPr id="14" name="object 2">
            <a:extLst>
              <a:ext uri="{FF2B5EF4-FFF2-40B4-BE49-F238E27FC236}">
                <a16:creationId xmlns:a16="http://schemas.microsoft.com/office/drawing/2014/main" id="{1BAF96F4-5140-4E3B-9EEF-F99C70876FF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51500" y="5632256"/>
            <a:ext cx="3886200" cy="18279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FC6574-733C-451A-AF13-701A8B045958}"/>
              </a:ext>
            </a:extLst>
          </p:cNvPr>
          <p:cNvSpPr txBox="1"/>
          <p:nvPr/>
        </p:nvSpPr>
        <p:spPr>
          <a:xfrm>
            <a:off x="6571673" y="425450"/>
            <a:ext cx="2754747" cy="703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400" b="1" spc="-5" dirty="0">
                <a:latin typeface="Roboto Bk"/>
                <a:cs typeface="Roboto Bk"/>
              </a:rPr>
              <a:t>Δ΄2  87</a:t>
            </a:r>
            <a:r>
              <a:rPr lang="el-GR" sz="1400" b="1" spc="-5" baseline="30000" dirty="0">
                <a:latin typeface="Roboto Bk"/>
                <a:cs typeface="Roboto Bk"/>
              </a:rPr>
              <a:t>ου</a:t>
            </a:r>
            <a:r>
              <a:rPr lang="el-GR" sz="1400" b="1" spc="-5" dirty="0">
                <a:latin typeface="Roboto Bk"/>
                <a:cs typeface="Roboto Bk"/>
              </a:rPr>
              <a:t> Δ.Σ. Θεσσαλονίκης ΠΟΛΥΜΝΙΑ </a:t>
            </a:r>
            <a:r>
              <a:rPr lang="el-GR" sz="1400" b="1" spc="-10" dirty="0">
                <a:latin typeface="Roboto Bk"/>
                <a:cs typeface="Roboto Bk"/>
              </a:rPr>
              <a:t>ΣΙΟΥΡΛΑ</a:t>
            </a:r>
            <a:r>
              <a:rPr lang="el-GR" sz="1400" b="1" spc="320" dirty="0">
                <a:latin typeface="Roboto Bk"/>
                <a:cs typeface="Roboto Bk"/>
              </a:rPr>
              <a:t> </a:t>
            </a:r>
            <a:r>
              <a:rPr lang="el-GR" sz="1400" spc="7" baseline="5555" dirty="0">
                <a:latin typeface="Roboto"/>
                <a:cs typeface="Roboto"/>
              </a:rPr>
              <a:t>2</a:t>
            </a:r>
            <a:r>
              <a:rPr lang="el-GR" sz="1400" spc="-7" baseline="5555" dirty="0">
                <a:latin typeface="Roboto"/>
                <a:cs typeface="Roboto"/>
              </a:rPr>
              <a:t> </a:t>
            </a:r>
            <a:r>
              <a:rPr lang="el-GR" sz="1400" spc="15" baseline="5555" dirty="0">
                <a:latin typeface="Roboto"/>
                <a:cs typeface="Roboto"/>
              </a:rPr>
              <a:t>ΑΠΡ</a:t>
            </a:r>
            <a:r>
              <a:rPr lang="el-GR" sz="1400" baseline="5555" dirty="0">
                <a:latin typeface="Roboto"/>
                <a:cs typeface="Roboto"/>
              </a:rPr>
              <a:t> 2021</a:t>
            </a:r>
            <a:r>
              <a:rPr lang="el-GR" sz="1400" spc="-7" baseline="5555" dirty="0">
                <a:latin typeface="Roboto"/>
                <a:cs typeface="Roboto"/>
              </a:rPr>
              <a:t> </a:t>
            </a:r>
            <a:endParaRPr lang="el-GR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27EDD746-6333-49E7-90CA-6D62ED1BD5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3400" cy="769590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73494" y="349250"/>
            <a:ext cx="5044550" cy="114409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10" dirty="0">
                <a:latin typeface="Roboto Bk"/>
                <a:cs typeface="Roboto Bk"/>
              </a:rPr>
              <a:t>Τέχνη</a:t>
            </a:r>
            <a:endParaRPr sz="1600" dirty="0">
              <a:latin typeface="Roboto Bk"/>
              <a:cs typeface="Roboto Bk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τέχνη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έκφραση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ανθρώπινης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δημιουργικότητας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φαντασίας</a:t>
            </a:r>
            <a:r>
              <a:rPr sz="1400" spc="-5" dirty="0">
                <a:latin typeface="Georgia"/>
                <a:cs typeface="Georgia"/>
              </a:rPr>
              <a:t>. </a:t>
            </a:r>
            <a:r>
              <a:rPr sz="1400" spc="-130" dirty="0">
                <a:latin typeface="Georgia"/>
                <a:cs typeface="Georgia"/>
              </a:rPr>
              <a:t> </a:t>
            </a:r>
            <a:endParaRPr lang="el-GR" sz="1400" spc="-130" dirty="0">
              <a:latin typeface="Georgia"/>
              <a:cs typeface="Georgia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sz="1400" dirty="0" err="1">
                <a:latin typeface="Times New Roman"/>
                <a:cs typeface="Times New Roman"/>
              </a:rPr>
              <a:t>Εύ</a:t>
            </a:r>
            <a:r>
              <a:rPr sz="1400" dirty="0">
                <a:latin typeface="Times New Roman"/>
                <a:cs typeface="Times New Roman"/>
              </a:rPr>
              <a:t>α Α</a:t>
            </a:r>
            <a:r>
              <a:rPr sz="1400" dirty="0">
                <a:latin typeface="Segoe UI Symbol"/>
                <a:cs typeface="Segoe UI Symbol"/>
              </a:rPr>
              <a:t>.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1300" y="2169837"/>
            <a:ext cx="5076744" cy="3056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57BEA6-0067-4E76-9BA1-3DB9465C3D0D}"/>
              </a:ext>
            </a:extLst>
          </p:cNvPr>
          <p:cNvSpPr txBox="1"/>
          <p:nvPr/>
        </p:nvSpPr>
        <p:spPr>
          <a:xfrm>
            <a:off x="5591538" y="345209"/>
            <a:ext cx="4860562" cy="32102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Χλωρίδα</a:t>
            </a:r>
            <a:endParaRPr lang="el-GR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Χλωρίδα </a:t>
            </a: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είναι ο γενικός όρος που χαρακτηρίζει το σύνολο των φυτών τα οποία φυτρώνουν στη γη, σε αντίθεση προς τον όρο «πανίδα», που αναφέρεται στο  σύνολο των ζώων.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 όρος χλωρίδα μπορεί να έχει και πιο περιορισμένη σημασία: να αναφέρεται στο σύνολο των φυτών που φυτρώνουνε μόνα τους σε μια ορισμένη γεωγραφική  περιοχή (π.χ. Μεσογειακή, ινδική χλωρίδα) ή σε ένα ορισμένο γεωμορφολογικό περιβάλλον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Κωνσταντίνα Μ.</a:t>
            </a: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5DCFAD46-FF62-40B1-BA40-36E205F102C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12038" y="3879279"/>
            <a:ext cx="4840062" cy="3175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D28460-61C1-4B74-8B1A-B03C35AC9A24}"/>
              </a:ext>
            </a:extLst>
          </p:cNvPr>
          <p:cNvSpPr txBox="1"/>
          <p:nvPr/>
        </p:nvSpPr>
        <p:spPr>
          <a:xfrm>
            <a:off x="283744" y="5989302"/>
            <a:ext cx="5044550" cy="10655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l-GR" sz="1800" b="1" spc="-5" dirty="0">
                <a:latin typeface="Roboto Bk"/>
                <a:cs typeface="Roboto Bk"/>
              </a:rPr>
              <a:t>Δ΄2  </a:t>
            </a:r>
          </a:p>
          <a:p>
            <a:pPr algn="ctr">
              <a:lnSpc>
                <a:spcPct val="120000"/>
              </a:lnSpc>
            </a:pPr>
            <a:r>
              <a:rPr lang="el-GR" sz="1800" b="1" spc="-5" dirty="0">
                <a:latin typeface="Roboto Bk"/>
                <a:cs typeface="Roboto Bk"/>
              </a:rPr>
              <a:t>87</a:t>
            </a:r>
            <a:r>
              <a:rPr lang="el-GR" sz="1800" b="1" spc="-5" baseline="30000" dirty="0">
                <a:latin typeface="Roboto Bk"/>
                <a:cs typeface="Roboto Bk"/>
              </a:rPr>
              <a:t>ου</a:t>
            </a:r>
            <a:r>
              <a:rPr lang="el-GR" sz="1800" b="1" spc="-5" dirty="0">
                <a:latin typeface="Roboto Bk"/>
                <a:cs typeface="Roboto Bk"/>
              </a:rPr>
              <a:t> Δ.Σ. Θεσσαλονίκης</a:t>
            </a:r>
          </a:p>
          <a:p>
            <a:pPr algn="ctr">
              <a:lnSpc>
                <a:spcPct val="120000"/>
              </a:lnSpc>
            </a:pPr>
            <a:r>
              <a:rPr lang="el-GR" b="1" spc="-5" dirty="0">
                <a:latin typeface="Roboto Bk"/>
                <a:cs typeface="Roboto Bk"/>
              </a:rPr>
              <a:t>2021</a:t>
            </a:r>
            <a:r>
              <a:rPr lang="el-GR" sz="1800" b="1" spc="-5" dirty="0">
                <a:latin typeface="Roboto Bk"/>
                <a:cs typeface="Roboto Bk"/>
              </a:rPr>
              <a:t> </a:t>
            </a:r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B9B08B0-B677-4E2B-8885-73D02C68C9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968"/>
            <a:ext cx="10693400" cy="769590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60900" y="76200"/>
            <a:ext cx="5956300" cy="135934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Roboto Bk"/>
                <a:cs typeface="Roboto Bk"/>
              </a:rPr>
              <a:t>Ανακύκλωση</a:t>
            </a:r>
            <a:endParaRPr sz="1600" dirty="0">
              <a:latin typeface="Roboto Bk"/>
              <a:cs typeface="Roboto Bk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sz="1400" b="1" spc="-5" dirty="0">
                <a:latin typeface="Times New Roman"/>
                <a:cs typeface="Times New Roman"/>
              </a:rPr>
              <a:t>Ανακύκλωση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 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διαδικασία</a:t>
            </a:r>
            <a:r>
              <a:rPr sz="1400" dirty="0">
                <a:latin typeface="Times New Roman"/>
                <a:cs typeface="Times New Roman"/>
              </a:rPr>
              <a:t> με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την οποία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επαναχρησιμοποιούνται διάφορα </a:t>
            </a:r>
            <a:r>
              <a:rPr sz="1400" spc="-5" dirty="0">
                <a:latin typeface="Times New Roman"/>
                <a:cs typeface="Times New Roman"/>
              </a:rPr>
              <a:t>υλικά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ή οτιδήποτε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αποτελεί γρήγορο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αποτέλεσμα της ανθρώπινης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δραστηριότητας </a:t>
            </a:r>
            <a:r>
              <a:rPr sz="1400" spc="-1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dirty="0">
                <a:latin typeface="Times New Roman"/>
                <a:cs typeface="Times New Roman"/>
              </a:rPr>
              <a:t> το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οποίο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στην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μορφή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δεν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αποτελεί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πλέον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αγαθό για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άνθρωπο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400" dirty="0">
                <a:latin typeface="Times New Roman"/>
                <a:cs typeface="Times New Roman"/>
              </a:rPr>
              <a:t>Χρήστος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Φ</a:t>
            </a:r>
            <a:r>
              <a:rPr sz="1400" spc="-10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 rotWithShape="1">
          <a:blip r:embed="rId3" cstate="print"/>
          <a:srcRect t="8020" b="16759"/>
          <a:stretch/>
        </p:blipFill>
        <p:spPr>
          <a:xfrm>
            <a:off x="5587410" y="1494269"/>
            <a:ext cx="4412096" cy="17948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9257" y="3009689"/>
            <a:ext cx="4412096" cy="16829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Roboto Bk"/>
                <a:cs typeface="Roboto Bk"/>
              </a:rPr>
              <a:t>Ανακυκλωμένα</a:t>
            </a:r>
            <a:r>
              <a:rPr sz="1600" b="1" spc="-30" dirty="0">
                <a:latin typeface="Roboto Bk"/>
                <a:cs typeface="Roboto Bk"/>
              </a:rPr>
              <a:t> </a:t>
            </a:r>
            <a:r>
              <a:rPr sz="1600" b="1" dirty="0">
                <a:latin typeface="Roboto Bk"/>
                <a:cs typeface="Roboto Bk"/>
              </a:rPr>
              <a:t>υλικά</a:t>
            </a:r>
            <a:endParaRPr sz="1600" dirty="0">
              <a:latin typeface="Roboto Bk"/>
              <a:cs typeface="Roboto Bk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sz="1400" spc="-25" dirty="0">
                <a:latin typeface="Times New Roman"/>
                <a:cs typeface="Times New Roman"/>
              </a:rPr>
              <a:t>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ανακυκλωμένα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υλικά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υλικά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έχουν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είδη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ανακυκλωθεί</a:t>
            </a:r>
            <a:r>
              <a:rPr sz="1400" spc="-5" dirty="0">
                <a:latin typeface="Georgia"/>
                <a:cs typeface="Georgia"/>
              </a:rPr>
              <a:t>.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Δηλαδή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υλικά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χρησιμοποιούνται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πολλές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φορές</a:t>
            </a:r>
            <a:r>
              <a:rPr sz="1400" spc="-5" dirty="0">
                <a:latin typeface="Georgia"/>
                <a:cs typeface="Georgia"/>
              </a:rPr>
              <a:t>.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Π</a:t>
            </a:r>
            <a:r>
              <a:rPr sz="1400" spc="-10" dirty="0">
                <a:latin typeface="Georgia"/>
                <a:cs typeface="Georgia"/>
              </a:rPr>
              <a:t>.</a:t>
            </a:r>
            <a:r>
              <a:rPr sz="1400" spc="-10" dirty="0">
                <a:latin typeface="Times New Roman"/>
                <a:cs typeface="Times New Roman"/>
              </a:rPr>
              <a:t>χ</a:t>
            </a:r>
            <a:r>
              <a:rPr sz="1400" spc="-10" dirty="0">
                <a:latin typeface="Georgia"/>
                <a:cs typeface="Georgia"/>
              </a:rPr>
              <a:t>.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όταν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ανακυκλώνουμε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χαρτί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 </a:t>
            </a:r>
            <a:r>
              <a:rPr sz="1400" spc="-1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πάνε στο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εργοστάσιο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ξανακάνουν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χαρτί</a:t>
            </a:r>
            <a:r>
              <a:rPr sz="1400" spc="-5" dirty="0">
                <a:latin typeface="Georgia"/>
                <a:cs typeface="Georgia"/>
              </a:rPr>
              <a:t>.</a:t>
            </a:r>
            <a:endParaRPr lang="el-GR" sz="1400" spc="-5" dirty="0">
              <a:latin typeface="Georgia"/>
              <a:cs typeface="Georgia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lang="el-GR" sz="1400" dirty="0">
                <a:latin typeface="Times New Roman"/>
                <a:cs typeface="Times New Roman"/>
              </a:rPr>
              <a:t>Μάριος</a:t>
            </a:r>
            <a:r>
              <a:rPr lang="el-GR" sz="1400" spc="-40" dirty="0">
                <a:latin typeface="Times New Roman"/>
                <a:cs typeface="Times New Roman"/>
              </a:rPr>
              <a:t> </a:t>
            </a:r>
            <a:r>
              <a:rPr lang="el-GR" sz="1400" spc="-10" dirty="0">
                <a:latin typeface="Times New Roman"/>
                <a:cs typeface="Times New Roman"/>
              </a:rPr>
              <a:t>Κ</a:t>
            </a:r>
            <a:r>
              <a:rPr lang="el-GR" sz="600" spc="-10" dirty="0">
                <a:latin typeface="Georgia"/>
                <a:cs typeface="Georgia"/>
              </a:rPr>
              <a:t>.</a:t>
            </a:r>
            <a:endParaRPr lang="el-GR" sz="600" dirty="0">
              <a:latin typeface="Georgia"/>
              <a:cs typeface="Georgi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900" y="4795844"/>
            <a:ext cx="4462453" cy="2644522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585AD57D-AED4-45D0-9752-305EA824ED3C}"/>
              </a:ext>
            </a:extLst>
          </p:cNvPr>
          <p:cNvSpPr txBox="1"/>
          <p:nvPr/>
        </p:nvSpPr>
        <p:spPr>
          <a:xfrm>
            <a:off x="209208" y="76200"/>
            <a:ext cx="2399836" cy="284212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20" dirty="0">
                <a:latin typeface="Roboto Bk"/>
                <a:cs typeface="Roboto Bk"/>
              </a:rPr>
              <a:t>ΑΒΙΑ</a:t>
            </a:r>
            <a:endParaRPr sz="1600" dirty="0">
              <a:latin typeface="Roboto Bk"/>
              <a:cs typeface="Roboto Bk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1400" spc="-25" dirty="0">
                <a:latin typeface="Times New Roman"/>
                <a:cs typeface="Times New Roman"/>
              </a:rPr>
              <a:t>Τα</a:t>
            </a:r>
            <a:r>
              <a:rPr sz="1400" dirty="0">
                <a:latin typeface="Times New Roman"/>
                <a:cs typeface="Times New Roman"/>
              </a:rPr>
              <a:t> αντικείμενα που δεν είναι </a:t>
            </a:r>
            <a:r>
              <a:rPr sz="1400" spc="-5" dirty="0">
                <a:latin typeface="Times New Roman"/>
                <a:cs typeface="Times New Roman"/>
              </a:rPr>
              <a:t>ζωντανοί</a:t>
            </a:r>
            <a:r>
              <a:rPr sz="1400" dirty="0">
                <a:latin typeface="Times New Roman"/>
                <a:cs typeface="Times New Roman"/>
              </a:rPr>
              <a:t> οργανισμοί </a:t>
            </a:r>
            <a:r>
              <a:rPr sz="1400" spc="-5" dirty="0">
                <a:latin typeface="Times New Roman"/>
                <a:cs typeface="Times New Roman"/>
              </a:rPr>
              <a:t>ονομάζονται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Georgia"/>
                <a:cs typeface="Georgia"/>
              </a:rPr>
              <a:t>"</a:t>
            </a:r>
            <a:r>
              <a:rPr sz="1400" spc="-25" dirty="0">
                <a:latin typeface="Times New Roman"/>
                <a:cs typeface="Times New Roman"/>
              </a:rPr>
              <a:t>άβια</a:t>
            </a:r>
            <a:r>
              <a:rPr sz="1400" spc="-25" dirty="0">
                <a:latin typeface="Georgia"/>
                <a:cs typeface="Georgia"/>
              </a:rPr>
              <a:t>".</a:t>
            </a:r>
            <a:endParaRPr sz="1400" dirty="0">
              <a:latin typeface="Georgia"/>
              <a:cs typeface="Georgia"/>
            </a:endParaRPr>
          </a:p>
          <a:p>
            <a:pPr marL="12700" marR="99695">
              <a:lnSpc>
                <a:spcPct val="125099"/>
              </a:lnSpc>
            </a:pPr>
            <a:r>
              <a:rPr sz="1400" dirty="0">
                <a:latin typeface="Times New Roman"/>
                <a:cs typeface="Times New Roman"/>
              </a:rPr>
              <a:t>Η ονομασία που προκύπτει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από τη λέξη </a:t>
            </a:r>
            <a:r>
              <a:rPr sz="1400" spc="-15" dirty="0">
                <a:latin typeface="Georgia"/>
                <a:cs typeface="Georgia"/>
              </a:rPr>
              <a:t>"</a:t>
            </a:r>
            <a:r>
              <a:rPr sz="1400" spc="-15" dirty="0">
                <a:latin typeface="Times New Roman"/>
                <a:cs typeface="Times New Roman"/>
              </a:rPr>
              <a:t>βίος</a:t>
            </a:r>
            <a:r>
              <a:rPr sz="1400" spc="-15" dirty="0">
                <a:latin typeface="Georgia"/>
                <a:cs typeface="Georgia"/>
              </a:rPr>
              <a:t>"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dirty="0">
                <a:latin typeface="Times New Roman"/>
                <a:cs typeface="Times New Roman"/>
              </a:rPr>
              <a:t> το </a:t>
            </a:r>
            <a:r>
              <a:rPr sz="1400" spc="-5" dirty="0">
                <a:latin typeface="Times New Roman"/>
                <a:cs typeface="Times New Roman"/>
              </a:rPr>
              <a:t>στερητικό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45" dirty="0">
                <a:latin typeface="Georgia"/>
                <a:cs typeface="Georgia"/>
              </a:rPr>
              <a:t>"</a:t>
            </a:r>
            <a:r>
              <a:rPr sz="1400" spc="-45" dirty="0">
                <a:latin typeface="Times New Roman"/>
                <a:cs typeface="Times New Roman"/>
              </a:rPr>
              <a:t>α</a:t>
            </a:r>
            <a:r>
              <a:rPr sz="1400" spc="-45" dirty="0">
                <a:latin typeface="Georgia"/>
                <a:cs typeface="Georgia"/>
              </a:rPr>
              <a:t>". </a:t>
            </a:r>
            <a:endParaRPr lang="el-GR" sz="1400" spc="-45" dirty="0">
              <a:latin typeface="Georgia"/>
              <a:cs typeface="Georgia"/>
            </a:endParaRPr>
          </a:p>
          <a:p>
            <a:pPr marL="12700" marR="99695">
              <a:lnSpc>
                <a:spcPct val="125099"/>
              </a:lnSpc>
            </a:pPr>
            <a:r>
              <a:rPr sz="1400" spc="-12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Άβιο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λοιπόν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ονομάζεται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αυτό που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δεν έχει </a:t>
            </a:r>
            <a:r>
              <a:rPr sz="1400" spc="-10" dirty="0">
                <a:latin typeface="Times New Roman"/>
                <a:cs typeface="Times New Roman"/>
              </a:rPr>
              <a:t>ζωή</a:t>
            </a:r>
            <a:r>
              <a:rPr sz="1400" spc="-10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όπως μία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πέτρα</a:t>
            </a:r>
            <a:r>
              <a:rPr sz="1400" spc="-5" dirty="0">
                <a:latin typeface="Georgia"/>
                <a:cs typeface="Georgia"/>
              </a:rPr>
              <a:t>. </a:t>
            </a:r>
            <a:r>
              <a:rPr sz="1400" dirty="0">
                <a:latin typeface="Georgia"/>
                <a:cs typeface="Georgia"/>
              </a:rPr>
              <a:t> </a:t>
            </a:r>
            <a:endParaRPr lang="el-GR" sz="1400" dirty="0">
              <a:latin typeface="Georgia"/>
              <a:cs typeface="Georgia"/>
            </a:endParaRPr>
          </a:p>
          <a:p>
            <a:pPr marL="12700" marR="99695">
              <a:lnSpc>
                <a:spcPct val="125099"/>
              </a:lnSpc>
            </a:pPr>
            <a:r>
              <a:rPr sz="1400" dirty="0" err="1">
                <a:latin typeface="Times New Roman"/>
                <a:cs typeface="Times New Roman"/>
              </a:rPr>
              <a:t>Φώτης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Γ</a:t>
            </a:r>
            <a:r>
              <a:rPr sz="1400" spc="-10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</p:txBody>
      </p:sp>
      <p:pic>
        <p:nvPicPr>
          <p:cNvPr id="15" name="object 8">
            <a:extLst>
              <a:ext uri="{FF2B5EF4-FFF2-40B4-BE49-F238E27FC236}">
                <a16:creationId xmlns:a16="http://schemas.microsoft.com/office/drawing/2014/main" id="{1BCEED2F-BC8A-494E-ACA8-8ED5F0BFE940}"/>
              </a:ext>
            </a:extLst>
          </p:cNvPr>
          <p:cNvPicPr/>
          <p:nvPr/>
        </p:nvPicPr>
        <p:blipFill rotWithShape="1">
          <a:blip r:embed="rId5" cstate="print"/>
          <a:srcRect b="9962"/>
          <a:stretch/>
        </p:blipFill>
        <p:spPr>
          <a:xfrm>
            <a:off x="2685244" y="64853"/>
            <a:ext cx="1685853" cy="2563790"/>
          </a:xfrm>
          <a:prstGeom prst="rect">
            <a:avLst/>
          </a:prstGeom>
        </p:spPr>
      </p:pic>
      <p:sp>
        <p:nvSpPr>
          <p:cNvPr id="16" name="object 10">
            <a:extLst>
              <a:ext uri="{FF2B5EF4-FFF2-40B4-BE49-F238E27FC236}">
                <a16:creationId xmlns:a16="http://schemas.microsoft.com/office/drawing/2014/main" id="{6C6F28B3-D1AD-4833-9CD6-A8E50D0FD590}"/>
              </a:ext>
            </a:extLst>
          </p:cNvPr>
          <p:cNvSpPr txBox="1"/>
          <p:nvPr/>
        </p:nvSpPr>
        <p:spPr>
          <a:xfrm>
            <a:off x="4800600" y="3361106"/>
            <a:ext cx="5803900" cy="235449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Roboto Bk"/>
                <a:cs typeface="Roboto Bk"/>
              </a:rPr>
              <a:t>Ανακυκλώσιμα</a:t>
            </a:r>
            <a:r>
              <a:rPr sz="1600" b="1" spc="-25" dirty="0">
                <a:latin typeface="Roboto Bk"/>
                <a:cs typeface="Roboto Bk"/>
              </a:rPr>
              <a:t> </a:t>
            </a:r>
            <a:r>
              <a:rPr sz="1600" b="1" dirty="0">
                <a:latin typeface="Roboto Bk"/>
                <a:cs typeface="Roboto Bk"/>
              </a:rPr>
              <a:t>υλικά</a:t>
            </a:r>
            <a:endParaRPr sz="1600" dirty="0">
              <a:latin typeface="Roboto Bk"/>
              <a:cs typeface="Roboto Bk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1400" spc="-25" dirty="0">
                <a:latin typeface="Times New Roman"/>
                <a:cs typeface="Times New Roman"/>
              </a:rPr>
              <a:t>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ανακυκλώσιμα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υλικά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αυτά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ανακυκλώνονται</a:t>
            </a:r>
            <a:r>
              <a:rPr sz="1400" spc="-5" dirty="0">
                <a:latin typeface="Georgia"/>
                <a:cs typeface="Georgia"/>
              </a:rPr>
              <a:t>.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Κάποια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από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υλικά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ανακυκλώνονται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είναι</a:t>
            </a:r>
            <a:r>
              <a:rPr sz="1400" spc="-10" dirty="0">
                <a:latin typeface="Georgia"/>
                <a:cs typeface="Georgia"/>
              </a:rPr>
              <a:t>:</a:t>
            </a:r>
            <a:endParaRPr sz="1400" dirty="0">
              <a:latin typeface="Georgia"/>
              <a:cs typeface="Georgia"/>
            </a:endParaRPr>
          </a:p>
          <a:p>
            <a:pPr marL="12700" marR="5080">
              <a:lnSpc>
                <a:spcPct val="125099"/>
              </a:lnSpc>
            </a:pPr>
            <a:r>
              <a:rPr sz="1400" spc="-5" dirty="0">
                <a:latin typeface="Times New Roman"/>
                <a:cs typeface="Times New Roman"/>
              </a:rPr>
              <a:t>Χαρτί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εφημερίδες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περιοδικά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χάρτινες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συσκευασίες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χαρτόκουτα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γυαλί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γυάλινες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συσκευασίες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γυάλινες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φιάλες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κονσέρβες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αλουμινένια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κουτάκια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όλα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τα 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πλαστικά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δοχεία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οι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πλαστικές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συσκευασίες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σακούλες</a:t>
            </a:r>
            <a:r>
              <a:rPr sz="1400" spc="-5" dirty="0">
                <a:latin typeface="Georgia"/>
                <a:cs typeface="Georgia"/>
              </a:rPr>
              <a:t>'</a:t>
            </a:r>
            <a:r>
              <a:rPr sz="1400" spc="2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ειδικά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απορρίμματα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όπως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μπαταρίες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ηλεκτρικές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ηλεκτρονικές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συσκευές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οχήματα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ελαστικά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οχημάτων</a:t>
            </a:r>
            <a:r>
              <a:rPr sz="1400" spc="-5" dirty="0">
                <a:latin typeface="Georgia"/>
                <a:cs typeface="Georgia"/>
              </a:rPr>
              <a:t>, </a:t>
            </a:r>
            <a:r>
              <a:rPr sz="1400" spc="-13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2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λιπαντικά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έλαια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400" dirty="0">
                <a:latin typeface="Times New Roman"/>
                <a:cs typeface="Times New Roman"/>
              </a:rPr>
              <a:t>Μάριος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Κ</a:t>
            </a:r>
            <a:r>
              <a:rPr sz="600" spc="-10" dirty="0">
                <a:latin typeface="Georgia"/>
                <a:cs typeface="Georgia"/>
              </a:rPr>
              <a:t>.</a:t>
            </a:r>
            <a:endParaRPr sz="600" dirty="0">
              <a:latin typeface="Georgia"/>
              <a:cs typeface="Georgia"/>
            </a:endParaRPr>
          </a:p>
        </p:txBody>
      </p:sp>
      <p:pic>
        <p:nvPicPr>
          <p:cNvPr id="17" name="object 3">
            <a:extLst>
              <a:ext uri="{FF2B5EF4-FFF2-40B4-BE49-F238E27FC236}">
                <a16:creationId xmlns:a16="http://schemas.microsoft.com/office/drawing/2014/main" id="{0F543908-3014-4677-81DD-E6B07A566C7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44447" y="5798155"/>
            <a:ext cx="4055059" cy="18042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B7216D08-52D5-45BA-A5CC-27772D5323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3400" cy="769590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8932" y="2330450"/>
            <a:ext cx="5083098" cy="33929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9422" y="2981142"/>
            <a:ext cx="4124825" cy="369270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06752" y="351223"/>
            <a:ext cx="4430166" cy="21903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" dirty="0">
                <a:latin typeface="Roboto Bk"/>
                <a:cs typeface="Roboto Bk"/>
              </a:rPr>
              <a:t>ΒΙΟΠΟΙΚΙΛΟΤΗΤΑ</a:t>
            </a:r>
            <a:endParaRPr sz="1600" dirty="0">
              <a:latin typeface="Roboto Bk"/>
              <a:cs typeface="Roboto Bk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βιοποικιλότητα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ποικιλία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όλων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των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ζωντανών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οργανισμών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φυτών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ζώων</a:t>
            </a:r>
            <a:r>
              <a:rPr sz="1400" spc="-10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ζουν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χερσαία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υδάτινα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οικοσυστήματα</a:t>
            </a:r>
            <a:r>
              <a:rPr sz="1400" spc="-5" dirty="0">
                <a:latin typeface="Georgia"/>
                <a:cs typeface="Georgia"/>
              </a:rPr>
              <a:t>. </a:t>
            </a:r>
            <a:r>
              <a:rPr sz="1400" spc="-130" dirty="0">
                <a:latin typeface="Georgia"/>
                <a:cs typeface="Georgia"/>
              </a:rPr>
              <a:t> </a:t>
            </a:r>
            <a:endParaRPr lang="el-GR" sz="1400" spc="-130" dirty="0">
              <a:latin typeface="Georgia"/>
              <a:cs typeface="Georgia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sz="1400" dirty="0">
                <a:latin typeface="Times New Roman"/>
                <a:cs typeface="Times New Roman"/>
              </a:rPr>
              <a:t>Η ρύπανση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περιβάλλοντος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καταστροφή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των δασών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αιτίες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μείωσης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βιοποικιλότητας στον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πλανήτη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endParaRPr lang="el-GR"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400" dirty="0">
                <a:latin typeface="Times New Roman"/>
                <a:cs typeface="Times New Roman"/>
              </a:rPr>
              <a:t>Μα</a:t>
            </a:r>
            <a:r>
              <a:rPr sz="1400" dirty="0" err="1">
                <a:latin typeface="Times New Roman"/>
                <a:cs typeface="Times New Roman"/>
              </a:rPr>
              <a:t>ρί</a:t>
            </a:r>
            <a:r>
              <a:rPr sz="1400" dirty="0">
                <a:latin typeface="Times New Roman"/>
                <a:cs typeface="Times New Roman"/>
              </a:rPr>
              <a:t>α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Π</a:t>
            </a:r>
            <a:r>
              <a:rPr sz="1400" spc="-10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3100E5C4-106D-4886-9F19-46F9699C84CF}"/>
              </a:ext>
            </a:extLst>
          </p:cNvPr>
          <p:cNvSpPr txBox="1"/>
          <p:nvPr/>
        </p:nvSpPr>
        <p:spPr>
          <a:xfrm>
            <a:off x="5308966" y="367964"/>
            <a:ext cx="5073064" cy="146482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Roboto Bk"/>
                <a:cs typeface="Roboto Bk"/>
              </a:rPr>
              <a:t>Βλάστηση</a:t>
            </a:r>
            <a:endParaRPr sz="1600" dirty="0">
              <a:latin typeface="Roboto Bk"/>
              <a:cs typeface="Roboto Bk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sz="1400" dirty="0">
                <a:latin typeface="Times New Roman"/>
                <a:cs typeface="Times New Roman"/>
              </a:rPr>
              <a:t>Η βλάστηση είναι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 χρόνος </a:t>
            </a:r>
            <a:r>
              <a:rPr sz="1400" spc="-5" dirty="0">
                <a:latin typeface="Times New Roman"/>
                <a:cs typeface="Times New Roman"/>
              </a:rPr>
              <a:t>κατά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τον οποίο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βλασταίνουν τα φυτά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dirty="0">
                <a:latin typeface="Times New Roman"/>
                <a:cs typeface="Times New Roman"/>
              </a:rPr>
              <a:t> το σύνολο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των δέντρων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dirty="0">
                <a:latin typeface="Times New Roman"/>
                <a:cs typeface="Times New Roman"/>
              </a:rPr>
              <a:t> των φυτών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ενός </a:t>
            </a:r>
            <a:r>
              <a:rPr sz="1400" spc="-5" dirty="0">
                <a:latin typeface="Times New Roman"/>
                <a:cs typeface="Times New Roman"/>
              </a:rPr>
              <a:t>τόπου</a:t>
            </a:r>
            <a:r>
              <a:rPr sz="1400" spc="-5" dirty="0">
                <a:latin typeface="Georgia"/>
                <a:cs typeface="Georgia"/>
              </a:rPr>
              <a:t>. </a:t>
            </a:r>
            <a:r>
              <a:rPr sz="1400" spc="-130" dirty="0">
                <a:latin typeface="Georgia"/>
                <a:cs typeface="Georgia"/>
              </a:rPr>
              <a:t> </a:t>
            </a:r>
            <a:endParaRPr lang="el-GR" sz="1400" spc="-130" dirty="0">
              <a:latin typeface="Georgia"/>
              <a:cs typeface="Georgia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endParaRPr lang="el-GR" sz="1400" dirty="0">
              <a:latin typeface="Times New Roman"/>
              <a:cs typeface="Times New Roman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sz="1400" dirty="0" err="1">
                <a:latin typeface="Times New Roman"/>
                <a:cs typeface="Times New Roman"/>
              </a:rPr>
              <a:t>Χριστίν</a:t>
            </a:r>
            <a:r>
              <a:rPr sz="1400" dirty="0">
                <a:latin typeface="Times New Roman"/>
                <a:cs typeface="Times New Roman"/>
              </a:rPr>
              <a:t>α </a:t>
            </a:r>
            <a:r>
              <a:rPr sz="1400" spc="-10" dirty="0">
                <a:latin typeface="Times New Roman"/>
                <a:cs typeface="Times New Roman"/>
              </a:rPr>
              <a:t>Γ</a:t>
            </a:r>
            <a:r>
              <a:rPr sz="1400" spc="-10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5B3EE2-76C4-4458-8310-17D014BFBE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3400" cy="769590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1563" y="120650"/>
            <a:ext cx="5274394" cy="270586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Roboto Bk"/>
                <a:cs typeface="Roboto Bk"/>
              </a:rPr>
              <a:t>Εικαστικές</a:t>
            </a:r>
            <a:r>
              <a:rPr sz="1600" b="1" spc="-30" dirty="0">
                <a:latin typeface="Roboto Bk"/>
                <a:cs typeface="Roboto Bk"/>
              </a:rPr>
              <a:t> </a:t>
            </a:r>
            <a:r>
              <a:rPr sz="1600" b="1" spc="-5" dirty="0">
                <a:latin typeface="Roboto Bk"/>
                <a:cs typeface="Roboto Bk"/>
              </a:rPr>
              <a:t>τέχνες</a:t>
            </a:r>
            <a:endParaRPr sz="1600" dirty="0">
              <a:latin typeface="Roboto Bk"/>
              <a:cs typeface="Roboto Bk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sz="1400" dirty="0">
                <a:latin typeface="Times New Roman"/>
                <a:cs typeface="Times New Roman"/>
              </a:rPr>
              <a:t>Οι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εικαστικές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τέχνες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οι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μορφές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τέχνης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όπως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κεραμική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σχέδιο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ζωγραφική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γλυπτική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χαρακτική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σχεδιασμός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δεξιοτεχνίες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φωτογραφία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 </a:t>
            </a:r>
            <a:r>
              <a:rPr sz="1400" spc="-1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λήψη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βίντεο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κινηματογράφηση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αρχιτεκτονική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τυπογραφία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κόμικς</a:t>
            </a:r>
            <a:r>
              <a:rPr sz="1400" spc="-10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12700" marR="130175">
              <a:lnSpc>
                <a:spcPct val="125099"/>
              </a:lnSpc>
            </a:pPr>
            <a:r>
              <a:rPr sz="1400" spc="-5" dirty="0">
                <a:latin typeface="Times New Roman"/>
                <a:cs typeface="Times New Roman"/>
              </a:rPr>
              <a:t>Στις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εικαστικές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τέχνες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περιλαμβάνονται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επίσης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εφαρμοσμένες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τέχνες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όπως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βιομηχανικός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σχεδιασμός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γραφιστική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σχεδιασμός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μόδας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διακόσμηση </a:t>
            </a:r>
            <a:r>
              <a:rPr sz="1400" spc="-1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εσωτερικών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χώρων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σχεδιασμός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διακοσμητικών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αντικειμένων</a:t>
            </a:r>
            <a:r>
              <a:rPr sz="1400" spc="-5" dirty="0">
                <a:latin typeface="Georgia"/>
                <a:cs typeface="Georgia"/>
              </a:rPr>
              <a:t>.</a:t>
            </a:r>
            <a:endParaRPr lang="el-GR"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400" dirty="0" err="1">
                <a:latin typeface="Times New Roman"/>
                <a:cs typeface="Times New Roman"/>
              </a:rPr>
              <a:t>Χρυσή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Κ</a:t>
            </a:r>
            <a:r>
              <a:rPr sz="1400" spc="-10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 rotWithShape="1">
          <a:blip r:embed="rId3" cstate="print"/>
          <a:srcRect t="10245" b="4776"/>
          <a:stretch/>
        </p:blipFill>
        <p:spPr>
          <a:xfrm>
            <a:off x="569660" y="2915419"/>
            <a:ext cx="4218679" cy="198120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665802" y="102755"/>
            <a:ext cx="4813935" cy="315772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 err="1">
                <a:latin typeface="Roboto Bk"/>
                <a:cs typeface="Roboto Bk"/>
              </a:rPr>
              <a:t>Εικ</a:t>
            </a:r>
            <a:r>
              <a:rPr sz="1600" b="1" dirty="0">
                <a:latin typeface="Roboto Bk"/>
                <a:cs typeface="Roboto Bk"/>
              </a:rPr>
              <a:t>αστικός</a:t>
            </a:r>
            <a:r>
              <a:rPr sz="1600" b="1" spc="-35" dirty="0">
                <a:latin typeface="Roboto Bk"/>
                <a:cs typeface="Roboto Bk"/>
              </a:rPr>
              <a:t> </a:t>
            </a:r>
            <a:r>
              <a:rPr lang="el-GR" sz="1600" b="1" spc="-5" dirty="0">
                <a:latin typeface="Roboto Bk"/>
                <a:cs typeface="Roboto Bk"/>
              </a:rPr>
              <a:t>δ</a:t>
            </a:r>
            <a:r>
              <a:rPr sz="1600" b="1" spc="-5" dirty="0" err="1">
                <a:latin typeface="Roboto Bk"/>
                <a:cs typeface="Roboto Bk"/>
              </a:rPr>
              <a:t>ημιουργός</a:t>
            </a:r>
            <a:endParaRPr sz="1600" dirty="0">
              <a:latin typeface="Roboto Bk"/>
              <a:cs typeface="Roboto Bk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sz="1400" dirty="0">
                <a:latin typeface="Times New Roman"/>
                <a:cs typeface="Times New Roman"/>
              </a:rPr>
              <a:t>Ο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εικαστικός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δημιουργός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Georgia"/>
                <a:cs typeface="Georgia"/>
              </a:rPr>
              <a:t>(</a:t>
            </a:r>
            <a:r>
              <a:rPr sz="1400" spc="-15" dirty="0">
                <a:latin typeface="Times New Roman"/>
                <a:cs typeface="Times New Roman"/>
              </a:rPr>
              <a:t>από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αρχαίο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ρήμα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εικάζω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35" dirty="0">
                <a:latin typeface="Georgia"/>
                <a:cs typeface="Georgia"/>
              </a:rPr>
              <a:t>=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υποθέτω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συμπεραίνω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φαντάζομαι</a:t>
            </a:r>
            <a:r>
              <a:rPr sz="1400" spc="-10" dirty="0">
                <a:latin typeface="Georgia"/>
                <a:cs typeface="Georgia"/>
              </a:rPr>
              <a:t>)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αυτός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απεικονίζει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μορφοποιεί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την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πρώτη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ύλη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 </a:t>
            </a:r>
            <a:r>
              <a:rPr sz="1400" spc="-1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αναφέρεται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στις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Georgia"/>
                <a:cs typeface="Georgia"/>
              </a:rPr>
              <a:t>"</a:t>
            </a:r>
            <a:r>
              <a:rPr sz="1400" spc="-10" dirty="0">
                <a:latin typeface="Times New Roman"/>
                <a:cs typeface="Times New Roman"/>
              </a:rPr>
              <a:t>πλαστικές</a:t>
            </a:r>
            <a:r>
              <a:rPr sz="1400" spc="-10" dirty="0">
                <a:latin typeface="Georgia"/>
                <a:cs typeface="Georgia"/>
              </a:rPr>
              <a:t>"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τέχνες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εξής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τρεις</a:t>
            </a:r>
            <a:r>
              <a:rPr sz="1400" spc="-10" dirty="0">
                <a:latin typeface="Georgia"/>
                <a:cs typeface="Georgia"/>
              </a:rPr>
              <a:t>: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ζωγραφική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αρχιτεκτονική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γλυπτική</a:t>
            </a:r>
            <a:r>
              <a:rPr sz="1400" spc="-5" dirty="0">
                <a:latin typeface="Georgia"/>
                <a:cs typeface="Georgia"/>
              </a:rPr>
              <a:t>.</a:t>
            </a:r>
            <a:r>
              <a:rPr sz="1400" spc="10" dirty="0">
                <a:latin typeface="Georgia"/>
                <a:cs typeface="Georgia"/>
              </a:rPr>
              <a:t> </a:t>
            </a:r>
            <a:endParaRPr lang="el-GR" sz="1400" spc="10" dirty="0">
              <a:latin typeface="Georgia"/>
              <a:cs typeface="Georgia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sz="1400" spc="-10" dirty="0" err="1">
                <a:latin typeface="Times New Roman"/>
                <a:cs typeface="Times New Roman"/>
              </a:rPr>
              <a:t>Γι</a:t>
            </a:r>
            <a:r>
              <a:rPr sz="1400" spc="-10" dirty="0">
                <a:latin typeface="Georgia"/>
                <a:cs typeface="Georgia"/>
              </a:rPr>
              <a:t>'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αυτό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εικαστικές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τέχνες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εκείνες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 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παριστάνουν ομοιώματα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όντων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πραγματικού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φανταστικού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κόσμου</a:t>
            </a:r>
            <a:r>
              <a:rPr sz="1400" spc="-5" dirty="0">
                <a:latin typeface="Georgia"/>
                <a:cs typeface="Georgia"/>
              </a:rPr>
              <a:t>.</a:t>
            </a:r>
            <a:endParaRPr lang="el-GR" sz="1400" spc="-5" dirty="0">
              <a:latin typeface="Georgia"/>
              <a:cs typeface="Georgia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Το εικάζω καθώς ανήκει στην οικογένεια της λέξης </a:t>
            </a:r>
            <a:r>
              <a:rPr lang="el-GR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εικών</a:t>
            </a: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έχει την έννοια της απεικόνισης και απευθύνεται στην όρασή μας.  </a:t>
            </a:r>
            <a:endParaRPr lang="el-GR" sz="1400" dirty="0">
              <a:latin typeface="Georgia"/>
              <a:cs typeface="Georgia"/>
            </a:endParaRPr>
          </a:p>
          <a:p>
            <a:pPr marL="12700" marR="955675">
              <a:lnSpc>
                <a:spcPct val="125099"/>
              </a:lnSpc>
            </a:pPr>
            <a:endParaRPr lang="el-GR" sz="400" spc="-5" dirty="0">
              <a:latin typeface="Times New Roman"/>
              <a:cs typeface="Times New Roman"/>
            </a:endParaRPr>
          </a:p>
          <a:p>
            <a:pPr marL="12700" marR="955675">
              <a:lnSpc>
                <a:spcPct val="125099"/>
              </a:lnSpc>
            </a:pPr>
            <a:r>
              <a:rPr sz="1400" spc="-5" dirty="0" err="1">
                <a:latin typeface="Times New Roman"/>
                <a:cs typeface="Times New Roman"/>
              </a:rPr>
              <a:t>Αν</a:t>
            </a:r>
            <a:r>
              <a:rPr sz="1400" spc="-5" dirty="0">
                <a:latin typeface="Times New Roman"/>
                <a:cs typeface="Times New Roman"/>
              </a:rPr>
              <a:t>αστάσης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Β</a:t>
            </a:r>
            <a:r>
              <a:rPr sz="600" spc="-10" dirty="0">
                <a:latin typeface="Georgia"/>
                <a:cs typeface="Georgia"/>
              </a:rPr>
              <a:t>.</a:t>
            </a:r>
            <a:endParaRPr sz="600" dirty="0">
              <a:latin typeface="Georgia"/>
              <a:cs typeface="Georgia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2F388F5B-4FE8-4E0B-8EA2-C39E58DA54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34" r="-1469" b="7511"/>
          <a:stretch/>
        </p:blipFill>
        <p:spPr>
          <a:xfrm>
            <a:off x="6489700" y="3473450"/>
            <a:ext cx="2871676" cy="37022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3A0F75-5C1A-4E54-AC91-D9DB91FF5CE8}"/>
              </a:ext>
            </a:extLst>
          </p:cNvPr>
          <p:cNvSpPr txBox="1"/>
          <p:nvPr/>
        </p:nvSpPr>
        <p:spPr>
          <a:xfrm>
            <a:off x="6489701" y="7173906"/>
            <a:ext cx="287167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Έργο του εικαστικού δημιουργού Σάκη Παπαγιάννη από τη συλλογή </a:t>
            </a:r>
            <a:r>
              <a:rPr lang="el-G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Τρωάδες</a:t>
            </a:r>
            <a:endParaRPr lang="el-G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9345B475-7B71-4D22-9ED5-B704EABEC748}"/>
              </a:ext>
            </a:extLst>
          </p:cNvPr>
          <p:cNvSpPr txBox="1"/>
          <p:nvPr/>
        </p:nvSpPr>
        <p:spPr>
          <a:xfrm>
            <a:off x="162065" y="5027004"/>
            <a:ext cx="5243892" cy="111344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0" dirty="0">
                <a:latin typeface="Roboto Bk"/>
                <a:cs typeface="Roboto Bk"/>
              </a:rPr>
              <a:t>ΕΜΒΙΑ</a:t>
            </a:r>
            <a:endParaRPr sz="1400" dirty="0">
              <a:latin typeface="Roboto Bk"/>
              <a:cs typeface="Roboto Bk"/>
            </a:endParaRPr>
          </a:p>
          <a:p>
            <a:pPr marL="12700" marR="5080" indent="19685">
              <a:lnSpc>
                <a:spcPct val="125099"/>
              </a:lnSpc>
              <a:spcBef>
                <a:spcPts val="390"/>
              </a:spcBef>
            </a:pPr>
            <a:r>
              <a:rPr sz="1400" spc="-10" dirty="0">
                <a:latin typeface="Times New Roman"/>
                <a:cs typeface="Times New Roman"/>
              </a:rPr>
              <a:t>Για</a:t>
            </a:r>
            <a:r>
              <a:rPr sz="1400" dirty="0">
                <a:latin typeface="Times New Roman"/>
                <a:cs typeface="Times New Roman"/>
              </a:rPr>
              <a:t> τους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ζωντανούς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οργανισμούς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χρησιμοποιούμε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ονομασία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Arial"/>
                <a:cs typeface="Arial"/>
              </a:rPr>
              <a:t>«</a:t>
            </a:r>
            <a:r>
              <a:rPr sz="1400" b="1" spc="-15" dirty="0">
                <a:latin typeface="Times New Roman"/>
                <a:cs typeface="Times New Roman"/>
              </a:rPr>
              <a:t>έμβια</a:t>
            </a:r>
            <a:r>
              <a:rPr sz="1400" b="1" spc="-15" dirty="0">
                <a:latin typeface="Arial"/>
                <a:cs typeface="Arial"/>
              </a:rPr>
              <a:t>»</a:t>
            </a:r>
            <a:r>
              <a:rPr sz="1400" spc="-1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προκύπτει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από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λέξη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Georgia"/>
                <a:cs typeface="Georgia"/>
              </a:rPr>
              <a:t>«</a:t>
            </a:r>
            <a:r>
              <a:rPr sz="1400" spc="-15" dirty="0">
                <a:latin typeface="Times New Roman"/>
                <a:cs typeface="Times New Roman"/>
              </a:rPr>
              <a:t>βίος</a:t>
            </a:r>
            <a:r>
              <a:rPr sz="1400" spc="-15" dirty="0">
                <a:latin typeface="Georgia"/>
                <a:cs typeface="Georgia"/>
              </a:rPr>
              <a:t>»,</a:t>
            </a:r>
            <a:r>
              <a:rPr sz="1400" spc="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σημαίνει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ζωή</a:t>
            </a:r>
            <a:r>
              <a:rPr sz="1400" spc="-10" dirty="0">
                <a:latin typeface="Georgia"/>
                <a:cs typeface="Georgia"/>
              </a:rPr>
              <a:t>. </a:t>
            </a:r>
            <a:endParaRPr lang="el-GR" sz="1400" spc="-10" dirty="0">
              <a:latin typeface="Georgia"/>
              <a:cs typeface="Georgia"/>
            </a:endParaRPr>
          </a:p>
          <a:p>
            <a:pPr marL="12700" marR="5080" indent="19685">
              <a:lnSpc>
                <a:spcPct val="125099"/>
              </a:lnSpc>
              <a:spcBef>
                <a:spcPts val="390"/>
              </a:spcBef>
            </a:pPr>
            <a:r>
              <a:rPr sz="1400" spc="-13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Μαρία </a:t>
            </a:r>
            <a:r>
              <a:rPr sz="1400" spc="-10" dirty="0">
                <a:latin typeface="Times New Roman"/>
                <a:cs typeface="Times New Roman"/>
              </a:rPr>
              <a:t>Υ</a:t>
            </a:r>
            <a:r>
              <a:rPr sz="1400" spc="-10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0E6E5D2F-3A2B-4C0E-9CB5-F4496C2E3F88}"/>
              </a:ext>
            </a:extLst>
          </p:cNvPr>
          <p:cNvPicPr/>
          <p:nvPr/>
        </p:nvPicPr>
        <p:blipFill rotWithShape="1">
          <a:blip r:embed="rId5" cstate="print"/>
          <a:srcRect t="41011"/>
          <a:stretch/>
        </p:blipFill>
        <p:spPr>
          <a:xfrm>
            <a:off x="952862" y="6216650"/>
            <a:ext cx="3403238" cy="13827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82EAEEB2-6530-4311-86B0-81D824BB4A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7"/>
            <a:ext cx="10693400" cy="769590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8207" y="3585572"/>
            <a:ext cx="5058032" cy="237468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dirty="0">
                <a:latin typeface="Roboto Bk"/>
                <a:cs typeface="Roboto Bk"/>
              </a:rPr>
              <a:t>ΕΠΑΝΑΧΡΗΣΙΜΟΠΟΙΗΣΗ</a:t>
            </a:r>
            <a:endParaRPr sz="1600" dirty="0">
              <a:latin typeface="Roboto Bk"/>
              <a:cs typeface="Roboto Bk"/>
            </a:endParaRPr>
          </a:p>
          <a:p>
            <a:pPr marL="12700">
              <a:lnSpc>
                <a:spcPct val="110000"/>
              </a:lnSpc>
            </a:pP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μια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περιβαλλοντικά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προτιμητέα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εναλλακτική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λύση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διαχείρισης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σκουπιδιών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επειδή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εξοικονομεί</a:t>
            </a:r>
            <a:r>
              <a:rPr sz="1400" spc="17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ενέργεια</a:t>
            </a:r>
            <a:r>
              <a:rPr sz="1400" spc="-10" dirty="0">
                <a:latin typeface="Georgia"/>
                <a:cs typeface="Georgia"/>
              </a:rPr>
              <a:t>!!</a:t>
            </a:r>
            <a:endParaRPr sz="1400" dirty="0">
              <a:latin typeface="Georgia"/>
              <a:cs typeface="Georgia"/>
            </a:endParaRPr>
          </a:p>
          <a:p>
            <a:pPr marL="32384">
              <a:lnSpc>
                <a:spcPct val="110000"/>
              </a:lnSpc>
            </a:pPr>
            <a:r>
              <a:rPr sz="1400" dirty="0">
                <a:latin typeface="Times New Roman"/>
                <a:cs typeface="Times New Roman"/>
              </a:rPr>
              <a:t>Έπιπλα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γραφείου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φάρμακα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βίντεο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συσκευές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ρούχα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πιάτα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μερικά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αντικείμενα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επαναχρησιμοποιούνται</a:t>
            </a:r>
            <a:r>
              <a:rPr sz="1400" spc="-5" dirty="0">
                <a:latin typeface="Georgia"/>
                <a:cs typeface="Georgia"/>
              </a:rPr>
              <a:t>!!</a:t>
            </a:r>
            <a:endParaRPr sz="1400" dirty="0">
              <a:latin typeface="Georgia"/>
              <a:cs typeface="Georgia"/>
            </a:endParaRPr>
          </a:p>
          <a:p>
            <a:pPr marL="12700" marR="5080">
              <a:lnSpc>
                <a:spcPct val="110000"/>
              </a:lnSpc>
            </a:pPr>
            <a:r>
              <a:rPr sz="1400" spc="-5" dirty="0">
                <a:latin typeface="Times New Roman"/>
                <a:cs typeface="Times New Roman"/>
              </a:rPr>
              <a:t>Έτσι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ξαναχρησιμοποιείστε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χαρτί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χαρίζεστε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τον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παλιό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σας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υπολογιστή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σε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σχολεία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αγοράζεστε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επαναφορτιζόμενες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μπαταρίες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2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χαρίστε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τα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ρούχα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δεν </a:t>
            </a:r>
            <a:r>
              <a:rPr sz="1400" spc="-1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χρησιμοποιείτε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αντί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αγοράζετε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καινούργια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ρούχα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αγοράστε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μεταχειρισμένα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spc="20" dirty="0">
                <a:latin typeface="Georgia"/>
                <a:cs typeface="Georgia"/>
              </a:rPr>
              <a:t>second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spc="-15" dirty="0">
                <a:latin typeface="Georgia"/>
                <a:cs typeface="Georgia"/>
              </a:rPr>
              <a:t>hand!!!</a:t>
            </a:r>
            <a:endParaRPr sz="1400" dirty="0">
              <a:latin typeface="Georgia"/>
              <a:cs typeface="Georgia"/>
            </a:endParaRPr>
          </a:p>
          <a:p>
            <a:pPr marL="32384">
              <a:lnSpc>
                <a:spcPct val="110000"/>
              </a:lnSpc>
            </a:pPr>
            <a:r>
              <a:rPr sz="1400" spc="-5" dirty="0">
                <a:latin typeface="Times New Roman"/>
                <a:cs typeface="Times New Roman"/>
              </a:rPr>
              <a:t>Νικόλας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Δ</a:t>
            </a:r>
            <a:r>
              <a:rPr sz="1400" spc="-10" dirty="0">
                <a:latin typeface="Georgia"/>
                <a:cs typeface="Georgia"/>
              </a:rPr>
              <a:t>. </a:t>
            </a:r>
            <a:r>
              <a:rPr sz="1400" spc="-10" dirty="0">
                <a:latin typeface="Times New Roman"/>
                <a:cs typeface="Times New Roman"/>
              </a:rPr>
              <a:t>Δ</a:t>
            </a:r>
            <a:r>
              <a:rPr sz="1400" spc="-10" dirty="0">
                <a:latin typeface="Georgia"/>
                <a:cs typeface="Georgia"/>
              </a:rPr>
              <a:t>2</a:t>
            </a:r>
            <a:endParaRPr sz="1400" dirty="0">
              <a:latin typeface="Georgia"/>
              <a:cs typeface="Georgia"/>
            </a:endParaRPr>
          </a:p>
        </p:txBody>
      </p:sp>
      <p:pic>
        <p:nvPicPr>
          <p:cNvPr id="7" name="object 7"/>
          <p:cNvPicPr/>
          <p:nvPr/>
        </p:nvPicPr>
        <p:blipFill rotWithShape="1">
          <a:blip r:embed="rId3" cstate="print"/>
          <a:srcRect t="24484"/>
          <a:stretch/>
        </p:blipFill>
        <p:spPr>
          <a:xfrm>
            <a:off x="546100" y="5988050"/>
            <a:ext cx="3654378" cy="164253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499101" y="120650"/>
            <a:ext cx="4953000" cy="447301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Roboto Bk"/>
                <a:cs typeface="Roboto Bk"/>
              </a:rPr>
              <a:t>Νερό</a:t>
            </a:r>
            <a:endParaRPr sz="1600" dirty="0">
              <a:latin typeface="Roboto Bk"/>
              <a:cs typeface="Roboto Bk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sz="1400" spc="-25" dirty="0">
                <a:latin typeface="Times New Roman"/>
                <a:cs typeface="Times New Roman"/>
              </a:rPr>
              <a:t>Το</a:t>
            </a:r>
            <a:r>
              <a:rPr sz="1400" dirty="0">
                <a:latin typeface="Times New Roman"/>
                <a:cs typeface="Times New Roman"/>
              </a:rPr>
              <a:t> νερό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πιο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γνωστή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χημική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ένωση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στον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κόσμο</a:t>
            </a:r>
            <a:r>
              <a:rPr sz="1400" spc="-5" dirty="0">
                <a:latin typeface="Georgia"/>
                <a:cs typeface="Georgia"/>
              </a:rPr>
              <a:t>.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Έχει τεράστια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αξία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για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κάθε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ζωντανό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πλάσμα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στη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γη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καθώς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χωρίς</a:t>
            </a:r>
            <a:r>
              <a:rPr sz="1400" dirty="0">
                <a:latin typeface="Times New Roman"/>
                <a:cs typeface="Times New Roman"/>
              </a:rPr>
              <a:t> αυτό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τίποτα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δεν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μπορεί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επιβιώσει</a:t>
            </a:r>
            <a:r>
              <a:rPr sz="1400" spc="-5" dirty="0">
                <a:latin typeface="Georgia"/>
                <a:cs typeface="Georgia"/>
              </a:rPr>
              <a:t>. </a:t>
            </a:r>
            <a:r>
              <a:rPr sz="1400" spc="-13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Επίσης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νερό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χρησιμοποιείται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από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άνθρωπο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για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πολλές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χρήσεις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όπως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κάνει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μπάνιο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πλένει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χέρια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κ</a:t>
            </a:r>
            <a:r>
              <a:rPr sz="1400" spc="-10" dirty="0">
                <a:latin typeface="Georgia"/>
                <a:cs typeface="Georgia"/>
              </a:rPr>
              <a:t>.</a:t>
            </a:r>
            <a:r>
              <a:rPr sz="1400" spc="-10" dirty="0">
                <a:latin typeface="Times New Roman"/>
                <a:cs typeface="Times New Roman"/>
              </a:rPr>
              <a:t>τ</a:t>
            </a:r>
            <a:r>
              <a:rPr sz="1400" spc="-10" dirty="0">
                <a:latin typeface="Georgia"/>
                <a:cs typeface="Georgia"/>
              </a:rPr>
              <a:t>.</a:t>
            </a:r>
            <a:r>
              <a:rPr sz="1400" spc="-10" dirty="0">
                <a:latin typeface="Times New Roman"/>
                <a:cs typeface="Times New Roman"/>
              </a:rPr>
              <a:t>λ</a:t>
            </a:r>
            <a:r>
              <a:rPr sz="1400" spc="-10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400" dirty="0">
                <a:latin typeface="Times New Roman"/>
                <a:cs typeface="Times New Roman"/>
              </a:rPr>
              <a:t>Λόγω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τεράστιας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κατανάλωσης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νερού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χρειάζεται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άνθρωπος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να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προστατέψει</a:t>
            </a:r>
            <a:r>
              <a:rPr sz="1400" spc="-5" dirty="0">
                <a:latin typeface="Georgia"/>
                <a:cs typeface="Georgia"/>
              </a:rPr>
              <a:t>.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Κάποιες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λύσεις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είναι</a:t>
            </a:r>
            <a:r>
              <a:rPr sz="1400" spc="-10" dirty="0">
                <a:latin typeface="Georgia"/>
                <a:cs typeface="Georgia"/>
              </a:rPr>
              <a:t>:</a:t>
            </a:r>
            <a:endParaRPr sz="1400" dirty="0">
              <a:latin typeface="Georgia"/>
              <a:cs typeface="Georgia"/>
            </a:endParaRPr>
          </a:p>
          <a:p>
            <a:pPr marL="99060" indent="-86995">
              <a:lnSpc>
                <a:spcPct val="100000"/>
              </a:lnSpc>
              <a:spcBef>
                <a:spcPts val="180"/>
              </a:spcBef>
              <a:buFont typeface="Georgia"/>
              <a:buAutoNum type="arabicPeriod"/>
              <a:tabLst>
                <a:tab pos="99695" algn="l"/>
              </a:tabLst>
            </a:pPr>
            <a:r>
              <a:rPr sz="1400" dirty="0">
                <a:latin typeface="Times New Roman"/>
                <a:cs typeface="Times New Roman"/>
              </a:rPr>
              <a:t>Να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μην αφήνουμε το νερό να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τρέχει </a:t>
            </a:r>
            <a:r>
              <a:rPr sz="1400" spc="-5" dirty="0">
                <a:latin typeface="Times New Roman"/>
                <a:cs typeface="Times New Roman"/>
              </a:rPr>
              <a:t>άσκοπα</a:t>
            </a:r>
            <a:r>
              <a:rPr sz="1400" dirty="0">
                <a:latin typeface="Times New Roman"/>
                <a:cs typeface="Times New Roman"/>
              </a:rPr>
              <a:t> όταν πλένουμε τα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δόντια </a:t>
            </a:r>
            <a:r>
              <a:rPr sz="1400" spc="-5" dirty="0">
                <a:latin typeface="Times New Roman"/>
                <a:cs typeface="Times New Roman"/>
              </a:rPr>
              <a:t>μας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92075" indent="-80010">
              <a:lnSpc>
                <a:spcPct val="100000"/>
              </a:lnSpc>
              <a:spcBef>
                <a:spcPts val="180"/>
              </a:spcBef>
              <a:buFont typeface="Georgia"/>
              <a:buAutoNum type="arabicPeriod"/>
              <a:tabLst>
                <a:tab pos="92710" algn="l"/>
              </a:tabLst>
            </a:pPr>
            <a:r>
              <a:rPr sz="1400" dirty="0">
                <a:latin typeface="Times New Roman"/>
                <a:cs typeface="Times New Roman"/>
              </a:rPr>
              <a:t>Να μη </a:t>
            </a:r>
            <a:r>
              <a:rPr sz="1400" spc="-5" dirty="0">
                <a:latin typeface="Times New Roman"/>
                <a:cs typeface="Times New Roman"/>
              </a:rPr>
              <a:t>γεμίζουμε</a:t>
            </a:r>
            <a:r>
              <a:rPr sz="1400" dirty="0">
                <a:latin typeface="Times New Roman"/>
                <a:cs typeface="Times New Roman"/>
              </a:rPr>
              <a:t> τη μπανιέρα μέχρι πάνω όταν </a:t>
            </a:r>
            <a:r>
              <a:rPr sz="1400" spc="-5" dirty="0">
                <a:latin typeface="Times New Roman"/>
                <a:cs typeface="Times New Roman"/>
              </a:rPr>
              <a:t>κάνουμε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μπάνιο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93980" indent="-81280">
              <a:lnSpc>
                <a:spcPct val="100000"/>
              </a:lnSpc>
              <a:spcBef>
                <a:spcPts val="180"/>
              </a:spcBef>
              <a:buFont typeface="Georgia"/>
              <a:buAutoNum type="arabicPeriod"/>
              <a:tabLst>
                <a:tab pos="93980" algn="l"/>
              </a:tabLst>
            </a:pPr>
            <a:r>
              <a:rPr sz="1400" dirty="0">
                <a:latin typeface="Times New Roman"/>
                <a:cs typeface="Times New Roman"/>
              </a:rPr>
              <a:t>Να ρυθμίσουμε το </a:t>
            </a:r>
            <a:r>
              <a:rPr sz="1400" spc="-5" dirty="0">
                <a:latin typeface="Times New Roman"/>
                <a:cs typeface="Times New Roman"/>
              </a:rPr>
              <a:t>καζανάκι</a:t>
            </a:r>
            <a:r>
              <a:rPr sz="1400" dirty="0">
                <a:latin typeface="Times New Roman"/>
                <a:cs typeface="Times New Roman"/>
              </a:rPr>
              <a:t> ώστε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να μην </a:t>
            </a:r>
            <a:r>
              <a:rPr sz="1400" spc="-5" dirty="0">
                <a:latin typeface="Times New Roman"/>
                <a:cs typeface="Times New Roman"/>
              </a:rPr>
              <a:t>καταναλώνει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πολύ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νερό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92710" indent="-80645">
              <a:lnSpc>
                <a:spcPct val="100000"/>
              </a:lnSpc>
              <a:spcBef>
                <a:spcPts val="180"/>
              </a:spcBef>
              <a:buFont typeface="Georgia"/>
              <a:buAutoNum type="arabicPeriod"/>
              <a:tabLst>
                <a:tab pos="93345" algn="l"/>
              </a:tabLst>
            </a:pPr>
            <a:r>
              <a:rPr sz="1400" dirty="0">
                <a:latin typeface="Times New Roman"/>
                <a:cs typeface="Times New Roman"/>
              </a:rPr>
              <a:t>Να μην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πετάμε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σκουπίδια</a:t>
            </a:r>
            <a:r>
              <a:rPr sz="1400" dirty="0">
                <a:latin typeface="Times New Roman"/>
                <a:cs typeface="Times New Roman"/>
              </a:rPr>
              <a:t> στη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θάλασσα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ποτάμια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τις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λίμνες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92710" indent="-80645">
              <a:lnSpc>
                <a:spcPct val="100000"/>
              </a:lnSpc>
              <a:spcBef>
                <a:spcPts val="180"/>
              </a:spcBef>
              <a:buFont typeface="Georgia"/>
              <a:buAutoNum type="arabicPeriod"/>
              <a:tabLst>
                <a:tab pos="93345" algn="l"/>
              </a:tabLst>
            </a:pPr>
            <a:r>
              <a:rPr sz="1400" dirty="0">
                <a:latin typeface="Times New Roman"/>
                <a:cs typeface="Times New Roman"/>
              </a:rPr>
              <a:t>Μαζεύουμε πάντα 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σκουπίδια</a:t>
            </a:r>
            <a:r>
              <a:rPr sz="1400" spc="15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μας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dirty="0">
                <a:latin typeface="Times New Roman"/>
                <a:cs typeface="Times New Roman"/>
              </a:rPr>
              <a:t> δεν 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αφήνουμε στην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παραλία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400" b="1" dirty="0">
                <a:latin typeface="Times New Roman"/>
                <a:cs typeface="Times New Roman"/>
              </a:rPr>
              <a:t>Προστατεύουμε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το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νερό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γιατί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είναι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πολύτιμο</a:t>
            </a:r>
            <a:r>
              <a:rPr sz="1400" b="1" spc="-10" dirty="0">
                <a:latin typeface="Arial"/>
                <a:cs typeface="Arial"/>
              </a:rPr>
              <a:t>!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endParaRPr lang="el-GR" sz="14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400" spc="-5" dirty="0" err="1">
                <a:latin typeface="Times New Roman"/>
                <a:cs typeface="Times New Roman"/>
              </a:rPr>
              <a:t>Γιάννης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Καρ</a:t>
            </a:r>
            <a:r>
              <a:rPr sz="1400" spc="-10" dirty="0">
                <a:latin typeface="Georgia"/>
                <a:cs typeface="Georgia"/>
              </a:rPr>
              <a:t>.</a:t>
            </a:r>
            <a:r>
              <a:rPr sz="1400" spc="-15" dirty="0">
                <a:latin typeface="Georgia"/>
                <a:cs typeface="Georgia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Δ</a:t>
            </a:r>
            <a:r>
              <a:rPr sz="1400" spc="-10" dirty="0">
                <a:latin typeface="Georgia"/>
                <a:cs typeface="Georgia"/>
              </a:rPr>
              <a:t>2</a:t>
            </a:r>
            <a:endParaRPr sz="1400" dirty="0">
              <a:latin typeface="Georgia"/>
              <a:cs typeface="Georgia"/>
            </a:endParaRPr>
          </a:p>
        </p:txBody>
      </p:sp>
      <p:pic>
        <p:nvPicPr>
          <p:cNvPr id="12" name="object 3">
            <a:extLst>
              <a:ext uri="{FF2B5EF4-FFF2-40B4-BE49-F238E27FC236}">
                <a16:creationId xmlns:a16="http://schemas.microsoft.com/office/drawing/2014/main" id="{A0BD66C3-9975-4F1A-83F7-C472C10DAFA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94483" y="4692650"/>
            <a:ext cx="4953000" cy="2776511"/>
          </a:xfrm>
          <a:prstGeom prst="rect">
            <a:avLst/>
          </a:prstGeom>
        </p:spPr>
      </p:pic>
      <p:sp>
        <p:nvSpPr>
          <p:cNvPr id="13" name="object 4">
            <a:extLst>
              <a:ext uri="{FF2B5EF4-FFF2-40B4-BE49-F238E27FC236}">
                <a16:creationId xmlns:a16="http://schemas.microsoft.com/office/drawing/2014/main" id="{918023C2-9B4E-4A38-A4E4-5234B01F96A0}"/>
              </a:ext>
            </a:extLst>
          </p:cNvPr>
          <p:cNvSpPr txBox="1"/>
          <p:nvPr/>
        </p:nvSpPr>
        <p:spPr>
          <a:xfrm>
            <a:off x="165100" y="68863"/>
            <a:ext cx="5068423" cy="174066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 dirty="0">
                <a:latin typeface="Roboto Bk"/>
                <a:cs typeface="Roboto Bk"/>
              </a:rPr>
              <a:t>Ενέργεια</a:t>
            </a:r>
            <a:endParaRPr sz="1600" dirty="0">
              <a:latin typeface="Roboto Bk"/>
              <a:cs typeface="Roboto Bk"/>
            </a:endParaRPr>
          </a:p>
          <a:p>
            <a:pPr marL="12700" marR="5080" indent="19685">
              <a:lnSpc>
                <a:spcPct val="110000"/>
              </a:lnSpc>
              <a:spcBef>
                <a:spcPts val="390"/>
              </a:spcBef>
            </a:pPr>
            <a:r>
              <a:rPr sz="1400" spc="-10" dirty="0">
                <a:latin typeface="Times New Roman"/>
                <a:cs typeface="Times New Roman"/>
              </a:rPr>
              <a:t>Κάθε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φυσικό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σύστημα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περιέχει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Georgia"/>
                <a:cs typeface="Georgia"/>
              </a:rPr>
              <a:t>(</a:t>
            </a:r>
            <a:r>
              <a:rPr sz="1400" spc="-25" dirty="0">
                <a:latin typeface="Times New Roman"/>
                <a:cs typeface="Times New Roman"/>
              </a:rPr>
              <a:t>ή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εναλλακτικά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αποθηκεύει</a:t>
            </a:r>
            <a:r>
              <a:rPr sz="1400" spc="-5" dirty="0">
                <a:latin typeface="Georgia"/>
                <a:cs typeface="Georgia"/>
              </a:rPr>
              <a:t>)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μία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ποσότητα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ονομάζεται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ενέργεια</a:t>
            </a:r>
            <a:r>
              <a:rPr sz="1400" spc="-5" dirty="0">
                <a:latin typeface="Georgia"/>
                <a:cs typeface="Georgia"/>
              </a:rPr>
              <a:t>.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Ενέργεια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ικανότητα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ενός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σώματος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ή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συστήματος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να </a:t>
            </a:r>
            <a:r>
              <a:rPr sz="1400" spc="-1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παραγάγει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έργο</a:t>
            </a:r>
            <a:r>
              <a:rPr sz="1400" spc="-5" dirty="0">
                <a:latin typeface="Georgia"/>
                <a:cs typeface="Georgia"/>
              </a:rPr>
              <a:t>.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Π</a:t>
            </a:r>
            <a:r>
              <a:rPr sz="1400" spc="-15" dirty="0">
                <a:latin typeface="Georgia"/>
                <a:cs typeface="Georgia"/>
              </a:rPr>
              <a:t>.</a:t>
            </a:r>
            <a:r>
              <a:rPr sz="1400" spc="-15" dirty="0">
                <a:latin typeface="Times New Roman"/>
                <a:cs typeface="Times New Roman"/>
              </a:rPr>
              <a:t>χ</a:t>
            </a:r>
            <a:r>
              <a:rPr sz="1400" spc="-15" dirty="0">
                <a:latin typeface="Georgia"/>
                <a:cs typeface="Georgia"/>
              </a:rPr>
              <a:t>:</a:t>
            </a:r>
            <a:r>
              <a:rPr sz="1400" spc="5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ήλιος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κύρια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πηγή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ενέργειας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για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την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διατήρηση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ζωής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στη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Γη</a:t>
            </a:r>
            <a:r>
              <a:rPr sz="1400" spc="-5" dirty="0">
                <a:latin typeface="Georgia"/>
                <a:cs typeface="Georgia"/>
              </a:rPr>
              <a:t>.</a:t>
            </a:r>
            <a:r>
              <a:rPr sz="1400" spc="3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Μια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αστραπή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περιέχει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περίπου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Georgia"/>
                <a:cs typeface="Georgia"/>
              </a:rPr>
              <a:t>500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γκιγκατζάουλ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ηλεκτρικής 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ενέργειας</a:t>
            </a:r>
            <a:r>
              <a:rPr sz="1400" spc="-10" dirty="0">
                <a:latin typeface="Georgia"/>
                <a:cs typeface="Georgia"/>
              </a:rPr>
              <a:t>!</a:t>
            </a: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10000"/>
              </a:lnSpc>
              <a:spcBef>
                <a:spcPts val="180"/>
              </a:spcBef>
            </a:pPr>
            <a:r>
              <a:rPr sz="1400" dirty="0">
                <a:latin typeface="Times New Roman"/>
                <a:cs typeface="Times New Roman"/>
              </a:rPr>
              <a:t>Δημήτρης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Κ</a:t>
            </a:r>
            <a:r>
              <a:rPr sz="1400" spc="-10" dirty="0">
                <a:latin typeface="Georgia"/>
                <a:cs typeface="Georgia"/>
              </a:rPr>
              <a:t>.</a:t>
            </a:r>
            <a:r>
              <a:rPr sz="1400" spc="-15" dirty="0">
                <a:latin typeface="Georgia"/>
                <a:cs typeface="Georgia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Δ</a:t>
            </a:r>
            <a:r>
              <a:rPr sz="1400" spc="-10" dirty="0">
                <a:latin typeface="Georgia"/>
                <a:cs typeface="Georgia"/>
              </a:rPr>
              <a:t>'2</a:t>
            </a:r>
            <a:endParaRPr sz="1400" dirty="0">
              <a:latin typeface="Georgia"/>
              <a:cs typeface="Georgia"/>
            </a:endParaRPr>
          </a:p>
        </p:txBody>
      </p:sp>
      <p:pic>
        <p:nvPicPr>
          <p:cNvPr id="14" name="object 5">
            <a:extLst>
              <a:ext uri="{FF2B5EF4-FFF2-40B4-BE49-F238E27FC236}">
                <a16:creationId xmlns:a16="http://schemas.microsoft.com/office/drawing/2014/main" id="{11658599-910D-4DCF-AD9E-5970E9F43005}"/>
              </a:ext>
            </a:extLst>
          </p:cNvPr>
          <p:cNvPicPr/>
          <p:nvPr/>
        </p:nvPicPr>
        <p:blipFill rotWithShape="1">
          <a:blip r:embed="rId5" cstate="print"/>
          <a:srcRect t="7497" b="7827"/>
          <a:stretch/>
        </p:blipFill>
        <p:spPr>
          <a:xfrm>
            <a:off x="927100" y="1806899"/>
            <a:ext cx="2819400" cy="17427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286C9D9-CA0C-4B0D-B237-845E8E6B74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3400" cy="769590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24280" y="397538"/>
            <a:ext cx="5088890" cy="280557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" dirty="0">
                <a:latin typeface="Roboto Bk"/>
                <a:cs typeface="Roboto Bk"/>
              </a:rPr>
              <a:t>ΟΙΚΟΣΥΣΤΗΜΑ</a:t>
            </a:r>
            <a:endParaRPr sz="1600" dirty="0">
              <a:latin typeface="Roboto Bk"/>
              <a:cs typeface="Roboto Bk"/>
            </a:endParaRPr>
          </a:p>
          <a:p>
            <a:pPr marL="12700">
              <a:lnSpc>
                <a:spcPct val="150000"/>
              </a:lnSpc>
            </a:pPr>
            <a:r>
              <a:rPr lang="el-GR" sz="1400" spc="-5" dirty="0">
                <a:latin typeface="Times New Roman"/>
                <a:cs typeface="Times New Roman"/>
              </a:rPr>
              <a:t>Ο</a:t>
            </a:r>
            <a:r>
              <a:rPr sz="1400" spc="-5" dirty="0" err="1">
                <a:latin typeface="Times New Roman"/>
                <a:cs typeface="Times New Roman"/>
              </a:rPr>
              <a:t>ικοσύστημ</a:t>
            </a:r>
            <a:r>
              <a:rPr sz="1400" spc="-5" dirty="0">
                <a:latin typeface="Times New Roman"/>
                <a:cs typeface="Times New Roman"/>
              </a:rPr>
              <a:t>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lang="el-GR" sz="1400" spc="5" dirty="0">
                <a:latin typeface="Times New Roman"/>
                <a:cs typeface="Times New Roman"/>
              </a:rPr>
              <a:t>είναι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βασική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οικολογική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μονάδα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αποτελείται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από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φυσικό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περιβάλλον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τους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οργανισμούς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ζουν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αυτό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12700" marR="5080">
              <a:lnSpc>
                <a:spcPct val="150000"/>
              </a:lnSpc>
            </a:pPr>
            <a:r>
              <a:rPr lang="el-GR" sz="1400" dirty="0">
                <a:latin typeface="Times New Roman"/>
                <a:cs typeface="Times New Roman"/>
              </a:rPr>
              <a:t>Π</a:t>
            </a:r>
            <a:r>
              <a:rPr sz="1400" dirty="0" err="1">
                <a:latin typeface="Times New Roman"/>
                <a:cs typeface="Times New Roman"/>
              </a:rPr>
              <a:t>εριλ</a:t>
            </a:r>
            <a:r>
              <a:rPr sz="1400" dirty="0">
                <a:latin typeface="Times New Roman"/>
                <a:cs typeface="Times New Roman"/>
              </a:rPr>
              <a:t>αμβάνει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βιοτικά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στοιχεία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δηλαδή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σύνολο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των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οργανισμών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ενός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οικοτόπου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αβιοτικά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στοιχεία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όπως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είναι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αέρας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νερό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 </a:t>
            </a:r>
            <a:r>
              <a:rPr sz="1400" spc="-1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χώμα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ήλιος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κ</a:t>
            </a:r>
            <a:r>
              <a:rPr sz="1400" spc="-10" dirty="0">
                <a:latin typeface="Georgia"/>
                <a:cs typeface="Georgia"/>
              </a:rPr>
              <a:t>.</a:t>
            </a:r>
            <a:r>
              <a:rPr sz="1400" spc="-10" dirty="0">
                <a:latin typeface="Times New Roman"/>
                <a:cs typeface="Times New Roman"/>
              </a:rPr>
              <a:t>ά</a:t>
            </a:r>
            <a:r>
              <a:rPr sz="1400" spc="-10" dirty="0">
                <a:latin typeface="Georgia"/>
                <a:cs typeface="Georgia"/>
              </a:rPr>
              <a:t>.,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καθώς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τις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μεταξύ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τους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συνολικές</a:t>
            </a:r>
            <a:r>
              <a:rPr lang="el-GR" sz="1400" spc="-5" dirty="0">
                <a:latin typeface="Times New Roman"/>
                <a:cs typeface="Times New Roman"/>
              </a:rPr>
              <a:t> σχέσεις -</a:t>
            </a:r>
            <a:r>
              <a:rPr lang="el-GR"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</a:t>
            </a:r>
            <a:r>
              <a:rPr sz="1400" spc="-5" dirty="0" err="1">
                <a:latin typeface="Times New Roman"/>
                <a:cs typeface="Times New Roman"/>
              </a:rPr>
              <a:t>λληλε</a:t>
            </a:r>
            <a:r>
              <a:rPr sz="1400" spc="-5" dirty="0">
                <a:latin typeface="Times New Roman"/>
                <a:cs typeface="Times New Roman"/>
              </a:rPr>
              <a:t>πιδράσεις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50000"/>
              </a:lnSpc>
            </a:pPr>
            <a:r>
              <a:rPr sz="1400" dirty="0">
                <a:latin typeface="Times New Roman"/>
                <a:cs typeface="Times New Roman"/>
              </a:rPr>
              <a:t>Η επιστήμη που μελετά τα </a:t>
            </a:r>
            <a:r>
              <a:rPr sz="1400" spc="-5" dirty="0">
                <a:latin typeface="Times New Roman"/>
                <a:cs typeface="Times New Roman"/>
              </a:rPr>
              <a:t>οικοσυστήματα</a:t>
            </a:r>
            <a:r>
              <a:rPr sz="1400" dirty="0">
                <a:latin typeface="Times New Roman"/>
                <a:cs typeface="Times New Roman"/>
              </a:rPr>
              <a:t> είναι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 </a:t>
            </a:r>
            <a:r>
              <a:rPr sz="1400" b="1" spc="-5" dirty="0">
                <a:latin typeface="Times New Roman"/>
                <a:cs typeface="Times New Roman"/>
              </a:rPr>
              <a:t>οικολογία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50000"/>
              </a:lnSpc>
            </a:pPr>
            <a:r>
              <a:rPr sz="1400" spc="-5" dirty="0">
                <a:latin typeface="Times New Roman"/>
                <a:cs typeface="Times New Roman"/>
              </a:rPr>
              <a:t>Λουκάς</a:t>
            </a:r>
            <a:r>
              <a:rPr sz="1400" spc="-5" dirty="0">
                <a:latin typeface="Georgia"/>
                <a:cs typeface="Georgia"/>
              </a:rPr>
              <a:t>.</a:t>
            </a:r>
            <a:r>
              <a:rPr sz="1400" spc="-3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Γ</a:t>
            </a:r>
          </a:p>
        </p:txBody>
      </p:sp>
      <p:pic>
        <p:nvPicPr>
          <p:cNvPr id="12" name="object 4">
            <a:extLst>
              <a:ext uri="{FF2B5EF4-FFF2-40B4-BE49-F238E27FC236}">
                <a16:creationId xmlns:a16="http://schemas.microsoft.com/office/drawing/2014/main" id="{69F038F8-2CE1-4D40-9F49-DFFBA1C59D5A}"/>
              </a:ext>
            </a:extLst>
          </p:cNvPr>
          <p:cNvPicPr/>
          <p:nvPr/>
        </p:nvPicPr>
        <p:blipFill rotWithShape="1">
          <a:blip r:embed="rId3" cstate="print"/>
          <a:srcRect t="-841" b="-918"/>
          <a:stretch/>
        </p:blipFill>
        <p:spPr>
          <a:xfrm>
            <a:off x="224280" y="3627612"/>
            <a:ext cx="5057515" cy="34272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351662-1372-4A6C-BB0B-50DA29A3C956}"/>
              </a:ext>
            </a:extLst>
          </p:cNvPr>
          <p:cNvSpPr txBox="1"/>
          <p:nvPr/>
        </p:nvSpPr>
        <p:spPr>
          <a:xfrm>
            <a:off x="5449705" y="373870"/>
            <a:ext cx="4912223" cy="32519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Πανίδα</a:t>
            </a:r>
            <a:endParaRPr lang="el-GR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Πανίδα είναι όλα τα ζώα που ζουν σε μία περιοχή.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Περιλαμβάνει θηλαστικά (όπως η καφέ αρκούδα, ο λύκος, η αλεπού, η </a:t>
            </a:r>
            <a:r>
              <a:rPr lang="el-GR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βίδρα</a:t>
            </a: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το ελάφι, το δελφίνι κ.ά.), πουλιά (όπως ο αετός, ο </a:t>
            </a:r>
            <a:r>
              <a:rPr lang="el-GR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αργυροπελεκάνος</a:t>
            </a: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το καναρίνι, ο  κοκκινολαίμης, ο παπαγάλος κ.ά.), αμφίβια (όπως οι βάτραχοι), ερπετά (όπως τα φίδια και οι χελώνες), ψάρια (όπως το μπαρμπούνι, το </a:t>
            </a:r>
            <a:r>
              <a:rPr lang="el-GR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κεφαλόπουλο</a:t>
            </a: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η σαρδέλα, ο  ξιφίας, ο καρχαρίας κ.ά.), αλλά και ασπόνδυλα (όπως οι πεταλούδες, τα σκαθάρια, το αλογάκι της Παναγίας κ.ά.).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Η Ελλάδα είναι μια χώρα με πολύ πλούσια πανίδα.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Αδριανός Σ. Δ2</a:t>
            </a:r>
          </a:p>
        </p:txBody>
      </p:sp>
      <p:pic>
        <p:nvPicPr>
          <p:cNvPr id="18" name="object 4">
            <a:extLst>
              <a:ext uri="{FF2B5EF4-FFF2-40B4-BE49-F238E27FC236}">
                <a16:creationId xmlns:a16="http://schemas.microsoft.com/office/drawing/2014/main" id="{B70D8714-3452-45C3-ACB1-6BBE81D66A03}"/>
              </a:ext>
            </a:extLst>
          </p:cNvPr>
          <p:cNvPicPr/>
          <p:nvPr/>
        </p:nvPicPr>
        <p:blipFill rotWithShape="1">
          <a:blip r:embed="rId4" cstate="print"/>
          <a:srcRect l="3362"/>
          <a:stretch/>
        </p:blipFill>
        <p:spPr>
          <a:xfrm>
            <a:off x="5455477" y="4026680"/>
            <a:ext cx="4912224" cy="299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2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8BC78A00-2421-4397-BA53-909BF402B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3400" cy="769590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2635580" y="5286362"/>
            <a:ext cx="20320" cy="6350"/>
          </a:xfrm>
          <a:custGeom>
            <a:avLst/>
            <a:gdLst/>
            <a:ahLst/>
            <a:cxnLst/>
            <a:rect l="l" t="t" r="r" b="b"/>
            <a:pathLst>
              <a:path w="20319" h="6350">
                <a:moveTo>
                  <a:pt x="19955" y="6353"/>
                </a:moveTo>
                <a:lnTo>
                  <a:pt x="0" y="6353"/>
                </a:lnTo>
                <a:lnTo>
                  <a:pt x="0" y="0"/>
                </a:lnTo>
                <a:lnTo>
                  <a:pt x="19955" y="0"/>
                </a:lnTo>
                <a:lnTo>
                  <a:pt x="19955" y="63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3DFCB4D7-6569-4576-A312-7D2C192FEB0C}"/>
              </a:ext>
            </a:extLst>
          </p:cNvPr>
          <p:cNvSpPr txBox="1"/>
          <p:nvPr/>
        </p:nvSpPr>
        <p:spPr>
          <a:xfrm>
            <a:off x="287492" y="107856"/>
            <a:ext cx="5051126" cy="49390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" dirty="0">
                <a:latin typeface="Roboto Bk"/>
                <a:cs typeface="Roboto Bk"/>
              </a:rPr>
              <a:t>ΠΑΠΑΓΙΑΝΝΗΣ</a:t>
            </a:r>
            <a:r>
              <a:rPr sz="1600" b="1" spc="-10" dirty="0">
                <a:latin typeface="Roboto Bk"/>
                <a:cs typeface="Roboto Bk"/>
              </a:rPr>
              <a:t> </a:t>
            </a:r>
            <a:r>
              <a:rPr sz="1600" b="1" spc="-5" dirty="0">
                <a:latin typeface="Roboto Bk"/>
                <a:cs typeface="Roboto Bk"/>
              </a:rPr>
              <a:t>ΘΕΟΔΩΡΟΣ</a:t>
            </a:r>
            <a:endParaRPr sz="1600" dirty="0">
              <a:latin typeface="Roboto Bk"/>
              <a:cs typeface="Roboto Bk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1600" dirty="0">
                <a:latin typeface="Times New Roman"/>
                <a:cs typeface="Times New Roman"/>
              </a:rPr>
              <a:t>Είναι </a:t>
            </a:r>
            <a:r>
              <a:rPr sz="1600" spc="-5" dirty="0">
                <a:latin typeface="Times New Roman"/>
                <a:cs typeface="Times New Roman"/>
              </a:rPr>
              <a:t>Έλληνας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γλύπτης</a:t>
            </a:r>
            <a:r>
              <a:rPr sz="1600" spc="-5" dirty="0">
                <a:latin typeface="Georgia"/>
                <a:cs typeface="Georgia"/>
              </a:rPr>
              <a:t>.</a:t>
            </a:r>
            <a:r>
              <a:rPr sz="1600" spc="10" dirty="0">
                <a:latin typeface="Georgia"/>
                <a:cs typeface="Georgia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Γεννήθηκε στο </a:t>
            </a:r>
            <a:r>
              <a:rPr sz="1600" spc="-5" dirty="0">
                <a:latin typeface="Times New Roman"/>
                <a:cs typeface="Times New Roman"/>
              </a:rPr>
              <a:t>χωριό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Ελληνικό</a:t>
            </a:r>
            <a:r>
              <a:rPr sz="1600" dirty="0">
                <a:latin typeface="Times New Roman"/>
                <a:cs typeface="Times New Roman"/>
              </a:rPr>
              <a:t> των Ιωαννίνων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το </a:t>
            </a:r>
            <a:r>
              <a:rPr sz="1600" spc="-15" dirty="0">
                <a:latin typeface="Georgia"/>
                <a:cs typeface="Georgia"/>
              </a:rPr>
              <a:t>1942.</a:t>
            </a:r>
            <a:endParaRPr sz="16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600" dirty="0">
                <a:latin typeface="Times New Roman"/>
                <a:cs typeface="Times New Roman"/>
              </a:rPr>
              <a:t>Σπούδασε στην </a:t>
            </a:r>
            <a:r>
              <a:rPr sz="1600" spc="-10" dirty="0">
                <a:latin typeface="Times New Roman"/>
                <a:cs typeface="Times New Roman"/>
              </a:rPr>
              <a:t>Ανώνατη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Σχολή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Καλών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Τεχνών</a:t>
            </a:r>
            <a:r>
              <a:rPr sz="1600" dirty="0">
                <a:latin typeface="Times New Roman"/>
                <a:cs typeface="Times New Roman"/>
              </a:rPr>
              <a:t> της </a:t>
            </a:r>
            <a:r>
              <a:rPr sz="1600" spc="-5" dirty="0">
                <a:latin typeface="Times New Roman"/>
                <a:cs typeface="Times New Roman"/>
              </a:rPr>
              <a:t>Αθήνας</a:t>
            </a:r>
            <a:r>
              <a:rPr sz="1600" spc="-5" dirty="0">
                <a:latin typeface="Georgia"/>
                <a:cs typeface="Georgia"/>
              </a:rPr>
              <a:t>.</a:t>
            </a:r>
            <a:endParaRPr sz="1600" dirty="0">
              <a:latin typeface="Georgia"/>
              <a:cs typeface="Georgia"/>
            </a:endParaRPr>
          </a:p>
          <a:p>
            <a:pPr marL="12700" marR="47625">
              <a:lnSpc>
                <a:spcPct val="125099"/>
              </a:lnSpc>
            </a:pPr>
            <a:r>
              <a:rPr sz="1600" dirty="0">
                <a:latin typeface="Times New Roman"/>
                <a:cs typeface="Times New Roman"/>
              </a:rPr>
              <a:t>Μία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εικοσαετία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πρωτοστατεί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στη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διοργάνωση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Συμποσίων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Γλυπτικής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σε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διάφορες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πόλεις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της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Ελλάδας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και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της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Κύπρου</a:t>
            </a:r>
            <a:r>
              <a:rPr sz="1600" spc="-5" dirty="0">
                <a:latin typeface="Georgia"/>
                <a:cs typeface="Georgia"/>
              </a:rPr>
              <a:t>,</a:t>
            </a:r>
            <a:r>
              <a:rPr sz="1600" spc="10" dirty="0">
                <a:latin typeface="Georgia"/>
                <a:cs typeface="Georgia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αφήνοντας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μεγάλου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μεγέθους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γλυπτά</a:t>
            </a:r>
            <a:r>
              <a:rPr sz="1600" spc="-5" dirty="0">
                <a:latin typeface="Georgia"/>
                <a:cs typeface="Georgia"/>
              </a:rPr>
              <a:t>,</a:t>
            </a:r>
            <a:r>
              <a:rPr sz="1600" spc="15" dirty="0">
                <a:latin typeface="Georgia"/>
                <a:cs typeface="Georgia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σε </a:t>
            </a:r>
            <a:r>
              <a:rPr sz="1600" spc="-1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δημόσιους </a:t>
            </a:r>
            <a:r>
              <a:rPr sz="1600" spc="-5" dirty="0">
                <a:latin typeface="Times New Roman"/>
                <a:cs typeface="Times New Roman"/>
              </a:rPr>
              <a:t>χώρους</a:t>
            </a:r>
            <a:r>
              <a:rPr sz="1600" spc="-5" dirty="0">
                <a:latin typeface="Georgia"/>
                <a:cs typeface="Georgia"/>
              </a:rPr>
              <a:t>.</a:t>
            </a:r>
            <a:endParaRPr sz="16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600" spc="-25" dirty="0">
                <a:latin typeface="Times New Roman"/>
                <a:cs typeface="Times New Roman"/>
              </a:rPr>
              <a:t>Τα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γλυπτά </a:t>
            </a:r>
            <a:r>
              <a:rPr sz="1600" dirty="0">
                <a:latin typeface="Times New Roman"/>
                <a:cs typeface="Times New Roman"/>
              </a:rPr>
              <a:t>δημιουργούνται</a:t>
            </a:r>
            <a:r>
              <a:rPr sz="1600" spc="-5" dirty="0">
                <a:latin typeface="Times New Roman"/>
                <a:cs typeface="Times New Roman"/>
              </a:rPr>
              <a:t> επιτόπου</a:t>
            </a:r>
            <a:r>
              <a:rPr sz="1600" spc="-5" dirty="0">
                <a:latin typeface="Georgia"/>
                <a:cs typeface="Georgia"/>
              </a:rPr>
              <a:t>.</a:t>
            </a:r>
            <a:endParaRPr sz="16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600" dirty="0">
                <a:latin typeface="Times New Roman"/>
                <a:cs typeface="Times New Roman"/>
              </a:rPr>
              <a:t>Έχει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τιμηθεί με πολλά βραβεία σε διάφορους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διαγωνισμούς που </a:t>
            </a:r>
            <a:r>
              <a:rPr sz="1600" spc="-5" dirty="0">
                <a:latin typeface="Times New Roman"/>
                <a:cs typeface="Times New Roman"/>
              </a:rPr>
              <a:t>συμμετείχε</a:t>
            </a:r>
            <a:r>
              <a:rPr sz="1600" spc="-5" dirty="0">
                <a:latin typeface="Georgia"/>
                <a:cs typeface="Georgia"/>
              </a:rPr>
              <a:t>.</a:t>
            </a:r>
            <a:endParaRPr sz="1600" dirty="0">
              <a:latin typeface="Georgia"/>
              <a:cs typeface="Georgia"/>
            </a:endParaRPr>
          </a:p>
          <a:p>
            <a:pPr marL="12700" marR="5080">
              <a:lnSpc>
                <a:spcPct val="125099"/>
              </a:lnSpc>
            </a:pPr>
            <a:r>
              <a:rPr sz="1600" dirty="0">
                <a:latin typeface="Times New Roman"/>
                <a:cs typeface="Times New Roman"/>
              </a:rPr>
              <a:t>Σήμερα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είναι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καθηγητής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γλυπτικής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στην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Ανώτατη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Σχολή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Καλών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Τεχνών</a:t>
            </a:r>
            <a:r>
              <a:rPr sz="1600" spc="-10" dirty="0">
                <a:latin typeface="Georgia"/>
                <a:cs typeface="Georgia"/>
              </a:rPr>
              <a:t>.</a:t>
            </a:r>
            <a:r>
              <a:rPr sz="1600" spc="15" dirty="0">
                <a:latin typeface="Georgia"/>
                <a:cs typeface="Georgia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Το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Georgia"/>
                <a:cs typeface="Georgia"/>
              </a:rPr>
              <a:t>2010</a:t>
            </a:r>
            <a:r>
              <a:rPr sz="1600" spc="10" dirty="0">
                <a:latin typeface="Georgia"/>
                <a:cs typeface="Georgia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ανακηρύχθηκε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διδάκτωρ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του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Πανεπιστημίου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Ιωαννίνων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στο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τμήμα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Πλαστικών </a:t>
            </a:r>
            <a:r>
              <a:rPr sz="1600" spc="-1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Τεχνών</a:t>
            </a:r>
            <a:r>
              <a:rPr sz="1600" spc="-10" dirty="0">
                <a:latin typeface="Georgia"/>
                <a:cs typeface="Georgia"/>
              </a:rPr>
              <a:t>.</a:t>
            </a:r>
            <a:endParaRPr lang="el-GR" sz="1600" spc="-10" dirty="0">
              <a:latin typeface="Georgia"/>
              <a:cs typeface="Georgia"/>
            </a:endParaRPr>
          </a:p>
          <a:p>
            <a:pPr marL="12700" marR="5080">
              <a:lnSpc>
                <a:spcPct val="125099"/>
              </a:lnSpc>
            </a:pP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2009 δημιούργησε το Μουσείο Σύγχρονης Τέχνης "Θεόδωρος Παπαγιάννης". </a:t>
            </a:r>
          </a:p>
          <a:p>
            <a:pPr marL="12700" marR="2493010">
              <a:lnSpc>
                <a:spcPct val="125099"/>
              </a:lnSpc>
            </a:pPr>
            <a:r>
              <a:rPr sz="1600" spc="-5" dirty="0" err="1">
                <a:latin typeface="Times New Roman"/>
                <a:cs typeface="Times New Roman"/>
              </a:rPr>
              <a:t>Γιάννης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Μ</a:t>
            </a:r>
            <a:r>
              <a:rPr sz="1600" spc="-10" dirty="0">
                <a:latin typeface="Georgia"/>
                <a:cs typeface="Georgia"/>
              </a:rPr>
              <a:t>.</a:t>
            </a:r>
            <a:endParaRPr sz="1600" dirty="0">
              <a:latin typeface="Georgia"/>
              <a:cs typeface="Georgia"/>
            </a:endParaRP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87C07236-28BB-495C-8B01-6720ABC3ED2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1874" y="5122901"/>
            <a:ext cx="5076744" cy="2541549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6643FEEF-6460-46FC-9531-0921201EC751}"/>
              </a:ext>
            </a:extLst>
          </p:cNvPr>
          <p:cNvSpPr txBox="1"/>
          <p:nvPr/>
        </p:nvSpPr>
        <p:spPr>
          <a:xfrm>
            <a:off x="5641119" y="120373"/>
            <a:ext cx="4764789" cy="223619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Roboto Bk"/>
                <a:cs typeface="Roboto Bk"/>
              </a:rPr>
              <a:t>ΠΕΡΙΒΑΛΛΟΝ</a:t>
            </a:r>
            <a:endParaRPr sz="1600" dirty="0">
              <a:latin typeface="Roboto Bk"/>
              <a:cs typeface="Roboto Bk"/>
            </a:endParaRPr>
          </a:p>
          <a:p>
            <a:pPr marL="12700">
              <a:lnSpc>
                <a:spcPct val="150000"/>
              </a:lnSpc>
              <a:spcBef>
                <a:spcPts val="570"/>
              </a:spcBef>
            </a:pPr>
            <a:r>
              <a:rPr sz="1400" dirty="0">
                <a:latin typeface="Times New Roman"/>
                <a:cs typeface="Times New Roman"/>
              </a:rPr>
              <a:t>Ο όρος </a:t>
            </a:r>
            <a:r>
              <a:rPr sz="1400" b="1" dirty="0">
                <a:latin typeface="Times New Roman"/>
                <a:cs typeface="Times New Roman"/>
              </a:rPr>
              <a:t>περιβάλλον </a:t>
            </a:r>
            <a:r>
              <a:rPr sz="1400" dirty="0">
                <a:latin typeface="Times New Roman"/>
                <a:cs typeface="Times New Roman"/>
              </a:rPr>
              <a:t>αναφέρεται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σε οτιδήποτε περιβάλλει </a:t>
            </a:r>
            <a:r>
              <a:rPr sz="1400" spc="-5" dirty="0">
                <a:latin typeface="Times New Roman"/>
                <a:cs typeface="Times New Roman"/>
              </a:rPr>
              <a:t>κάποιο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αντικείμενο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12700" marR="5080" indent="80010">
              <a:lnSpc>
                <a:spcPct val="150000"/>
              </a:lnSpc>
            </a:pPr>
            <a:r>
              <a:rPr sz="1400" spc="-25" dirty="0">
                <a:latin typeface="Times New Roman"/>
                <a:cs typeface="Times New Roman"/>
              </a:rPr>
              <a:t>Το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φυσικό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περιβάλλον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περιλαμβάνει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όλους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τους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ζωντανούς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οργανισμούς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Georgia"/>
                <a:cs typeface="Georgia"/>
              </a:rPr>
              <a:t>(</a:t>
            </a:r>
            <a:r>
              <a:rPr sz="1400" spc="-10" dirty="0">
                <a:latin typeface="Times New Roman"/>
                <a:cs typeface="Times New Roman"/>
              </a:rPr>
              <a:t>έμβια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ύλη</a:t>
            </a:r>
            <a:r>
              <a:rPr sz="1400" spc="-15" dirty="0">
                <a:latin typeface="Georgia"/>
                <a:cs typeface="Georgia"/>
              </a:rPr>
              <a:t>)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άβια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ύλη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βρίσκονται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φυσικό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τρόπο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στη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Γη</a:t>
            </a:r>
            <a:r>
              <a:rPr sz="1400" spc="-5" dirty="0">
                <a:latin typeface="Georgia"/>
                <a:cs typeface="Georgia"/>
              </a:rPr>
              <a:t>. </a:t>
            </a:r>
            <a:r>
              <a:rPr sz="1400" spc="-130" dirty="0">
                <a:latin typeface="Georgia"/>
                <a:cs typeface="Georgia"/>
              </a:rPr>
              <a:t> </a:t>
            </a:r>
            <a:endParaRPr lang="el-GR" sz="1400" spc="-130" dirty="0">
              <a:latin typeface="Georgia"/>
              <a:cs typeface="Georgia"/>
            </a:endParaRPr>
          </a:p>
          <a:p>
            <a:pPr marL="12700" marR="5080" indent="80010">
              <a:lnSpc>
                <a:spcPct val="150000"/>
              </a:lnSpc>
            </a:pPr>
            <a:r>
              <a:rPr sz="1400" dirty="0" err="1">
                <a:latin typeface="Times New Roman"/>
                <a:cs typeface="Times New Roman"/>
              </a:rPr>
              <a:t>Ελένη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Τ</a:t>
            </a:r>
            <a:r>
              <a:rPr sz="1400" spc="-10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</p:txBody>
      </p:sp>
      <p:pic>
        <p:nvPicPr>
          <p:cNvPr id="13" name="object 6">
            <a:extLst>
              <a:ext uri="{FF2B5EF4-FFF2-40B4-BE49-F238E27FC236}">
                <a16:creationId xmlns:a16="http://schemas.microsoft.com/office/drawing/2014/main" id="{143160CC-EE53-4007-B49D-0C5C3B289A32}"/>
              </a:ext>
            </a:extLst>
          </p:cNvPr>
          <p:cNvPicPr/>
          <p:nvPr/>
        </p:nvPicPr>
        <p:blipFill rotWithShape="1">
          <a:blip r:embed="rId4" cstate="print"/>
          <a:srcRect l="554" t="-1282" r="2078" b="-118"/>
          <a:stretch/>
        </p:blipFill>
        <p:spPr>
          <a:xfrm>
            <a:off x="5641119" y="2577378"/>
            <a:ext cx="4764789" cy="32498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286C9D9-CA0C-4B0D-B237-845E8E6B74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3400" cy="769590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 rotWithShape="1">
          <a:blip r:embed="rId3" cstate="print"/>
          <a:srcRect l="-236" t="-1157" r="236" b="5551"/>
          <a:stretch/>
        </p:blipFill>
        <p:spPr>
          <a:xfrm>
            <a:off x="136447" y="1817166"/>
            <a:ext cx="5076744" cy="224157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3447" y="130722"/>
            <a:ext cx="5088890" cy="162865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Roboto Bk"/>
                <a:cs typeface="Roboto Bk"/>
              </a:rPr>
              <a:t>Πολιτισμός</a:t>
            </a:r>
            <a:endParaRPr sz="1600" dirty="0">
              <a:latin typeface="Roboto Bk"/>
              <a:cs typeface="Roboto Bk"/>
            </a:endParaRPr>
          </a:p>
          <a:p>
            <a:pPr marL="12700" marR="5080">
              <a:lnSpc>
                <a:spcPct val="125099"/>
              </a:lnSpc>
            </a:pPr>
            <a:r>
              <a:rPr sz="1400" dirty="0">
                <a:latin typeface="Times New Roman"/>
                <a:cs typeface="Times New Roman"/>
              </a:rPr>
              <a:t>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Πολιτισμός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θεωρείται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βασικός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πυλώνας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βιώσιμης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ανάπτυξης</a:t>
            </a:r>
            <a:r>
              <a:rPr sz="1400" spc="-5" dirty="0">
                <a:latin typeface="Georgia"/>
                <a:cs typeface="Georgia"/>
              </a:rPr>
              <a:t>.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Έχει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δυνατότητα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κινητοποιεί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να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ευαισθητοποιεί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τους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πολίτες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προς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νέες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κατευθύνσεις </a:t>
            </a:r>
            <a:r>
              <a:rPr sz="1400" spc="-1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dirty="0">
                <a:latin typeface="Times New Roman"/>
                <a:cs typeface="Times New Roman"/>
              </a:rPr>
              <a:t> να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δημιουργεί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ταυτότητα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για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έναν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τόπο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οποία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μπορεί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να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αξιοποιηθεί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πολλούς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τρόπους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400" dirty="0">
                <a:latin typeface="Times New Roman"/>
                <a:cs typeface="Times New Roman"/>
              </a:rPr>
              <a:t>Φαίδρα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Α</a:t>
            </a:r>
            <a:r>
              <a:rPr sz="1400" spc="-10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268B65CF-5FC6-4E20-AE95-D6F63B23CFFE}"/>
              </a:ext>
            </a:extLst>
          </p:cNvPr>
          <p:cNvSpPr txBox="1"/>
          <p:nvPr/>
        </p:nvSpPr>
        <p:spPr>
          <a:xfrm>
            <a:off x="5422625" y="169210"/>
            <a:ext cx="5038725" cy="16257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99"/>
              </a:lnSpc>
              <a:spcBef>
                <a:spcPts val="100"/>
              </a:spcBef>
            </a:pPr>
            <a:r>
              <a:rPr lang="el-GR" sz="1600" b="1" dirty="0">
                <a:latin typeface="Roboto Bk"/>
                <a:cs typeface="Roboto Bk"/>
              </a:rPr>
              <a:t>ΠΟΛΙΤΙΣΜΙΚΟΣ</a:t>
            </a:r>
            <a:endParaRPr lang="el-GR" sz="1600" dirty="0">
              <a:latin typeface="Roboto Bk"/>
              <a:cs typeface="Roboto Bk"/>
            </a:endParaRP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400" spc="-25" dirty="0" err="1">
                <a:latin typeface="Times New Roman"/>
                <a:cs typeface="Times New Roman"/>
              </a:rPr>
              <a:t>Το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επίθετο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πολιτισμικός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αναφέρεται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ό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-5" dirty="0">
                <a:latin typeface="Times New Roman"/>
                <a:cs typeface="Times New Roman"/>
              </a:rPr>
              <a:t>τι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έχει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σχέση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με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κουλτούρα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με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την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πνευματική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καλλιέργεια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γενικά</a:t>
            </a:r>
            <a:r>
              <a:rPr sz="1400" spc="-10" dirty="0">
                <a:latin typeface="Georgia"/>
                <a:cs typeface="Georgia"/>
              </a:rPr>
              <a:t>.</a:t>
            </a:r>
            <a:r>
              <a:rPr sz="1400" spc="15" dirty="0">
                <a:latin typeface="Georgia"/>
                <a:cs typeface="Georgia"/>
              </a:rPr>
              <a:t> </a:t>
            </a:r>
            <a:endParaRPr lang="el-GR" sz="1400" spc="15" dirty="0">
              <a:latin typeface="Georgia"/>
              <a:cs typeface="Georgia"/>
            </a:endParaRP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400" dirty="0" err="1">
                <a:latin typeface="Times New Roman"/>
                <a:cs typeface="Times New Roman"/>
              </a:rPr>
              <a:t>Ενώ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η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λέξη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πολιτιστικός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αναφέρεται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γενικότερα </a:t>
            </a:r>
            <a:r>
              <a:rPr sz="1400" spc="-1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στον </a:t>
            </a:r>
            <a:r>
              <a:rPr sz="1400" spc="-5" dirty="0">
                <a:latin typeface="Times New Roman"/>
                <a:cs typeface="Times New Roman"/>
              </a:rPr>
              <a:t>πολιτισμό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50000"/>
              </a:lnSpc>
              <a:spcBef>
                <a:spcPts val="180"/>
              </a:spcBef>
            </a:pPr>
            <a:r>
              <a:rPr sz="1400" dirty="0">
                <a:latin typeface="Times New Roman"/>
                <a:cs typeface="Times New Roman"/>
              </a:rPr>
              <a:t>ΕΒΙ</a:t>
            </a:r>
            <a:r>
              <a:rPr sz="1400" spc="-50" dirty="0">
                <a:latin typeface="Times New Roman"/>
                <a:cs typeface="Times New Roman"/>
              </a:rPr>
              <a:t>Τ</a:t>
            </a:r>
            <a:r>
              <a:rPr sz="1400" dirty="0">
                <a:latin typeface="Times New Roman"/>
                <a:cs typeface="Times New Roman"/>
              </a:rPr>
              <a:t>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</a:t>
            </a:r>
            <a:r>
              <a:rPr sz="1400" spc="-1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</p:txBody>
      </p:sp>
      <p:pic>
        <p:nvPicPr>
          <p:cNvPr id="14" name="object 3">
            <a:extLst>
              <a:ext uri="{FF2B5EF4-FFF2-40B4-BE49-F238E27FC236}">
                <a16:creationId xmlns:a16="http://schemas.microsoft.com/office/drawing/2014/main" id="{C92240F6-A1E7-4E8E-B241-D1810BB75686}"/>
              </a:ext>
            </a:extLst>
          </p:cNvPr>
          <p:cNvPicPr/>
          <p:nvPr/>
        </p:nvPicPr>
        <p:blipFill rotWithShape="1">
          <a:blip r:embed="rId4" cstate="print"/>
          <a:srcRect t="-716" b="777"/>
          <a:stretch/>
        </p:blipFill>
        <p:spPr>
          <a:xfrm>
            <a:off x="5356316" y="2246935"/>
            <a:ext cx="5083098" cy="3810000"/>
          </a:xfrm>
          <a:prstGeom prst="rect">
            <a:avLst/>
          </a:prstGeom>
        </p:spPr>
      </p:pic>
      <p:pic>
        <p:nvPicPr>
          <p:cNvPr id="15" name="object 8">
            <a:extLst>
              <a:ext uri="{FF2B5EF4-FFF2-40B4-BE49-F238E27FC236}">
                <a16:creationId xmlns:a16="http://schemas.microsoft.com/office/drawing/2014/main" id="{05A67BCB-C457-4565-8800-FC76ED227550}"/>
              </a:ext>
            </a:extLst>
          </p:cNvPr>
          <p:cNvPicPr/>
          <p:nvPr/>
        </p:nvPicPr>
        <p:blipFill rotWithShape="1">
          <a:blip r:embed="rId5" cstate="print"/>
          <a:srcRect t="8853" b="14370"/>
          <a:stretch/>
        </p:blipFill>
        <p:spPr>
          <a:xfrm>
            <a:off x="131529" y="5607050"/>
            <a:ext cx="5076744" cy="2029319"/>
          </a:xfrm>
          <a:prstGeom prst="rect">
            <a:avLst/>
          </a:prstGeom>
        </p:spPr>
      </p:pic>
      <p:sp>
        <p:nvSpPr>
          <p:cNvPr id="16" name="object 10">
            <a:extLst>
              <a:ext uri="{FF2B5EF4-FFF2-40B4-BE49-F238E27FC236}">
                <a16:creationId xmlns:a16="http://schemas.microsoft.com/office/drawing/2014/main" id="{3412440B-DA3B-455D-B03E-D2EEE31A250F}"/>
              </a:ext>
            </a:extLst>
          </p:cNvPr>
          <p:cNvSpPr txBox="1"/>
          <p:nvPr/>
        </p:nvSpPr>
        <p:spPr>
          <a:xfrm>
            <a:off x="143074" y="4159250"/>
            <a:ext cx="5063490" cy="13336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Roboto Bk"/>
                <a:cs typeface="Roboto Bk"/>
              </a:rPr>
              <a:t>Πολιτιστικός</a:t>
            </a:r>
            <a:endParaRPr sz="1600" dirty="0">
              <a:latin typeface="Roboto Bk"/>
              <a:cs typeface="Roboto Bk"/>
            </a:endParaRPr>
          </a:p>
          <a:p>
            <a:pPr marL="12700" marR="5080">
              <a:lnSpc>
                <a:spcPct val="125099"/>
              </a:lnSpc>
              <a:spcBef>
                <a:spcPts val="390"/>
              </a:spcBef>
            </a:pPr>
            <a:r>
              <a:rPr sz="1400" spc="-25" dirty="0">
                <a:latin typeface="Times New Roman"/>
                <a:cs typeface="Times New Roman"/>
              </a:rPr>
              <a:t>Το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επίθετο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Georgia"/>
                <a:cs typeface="Georgia"/>
              </a:rPr>
              <a:t>"</a:t>
            </a:r>
            <a:r>
              <a:rPr sz="1400" spc="-10" dirty="0">
                <a:latin typeface="Times New Roman"/>
                <a:cs typeface="Times New Roman"/>
              </a:rPr>
              <a:t>πολιτιστικός</a:t>
            </a:r>
            <a:r>
              <a:rPr sz="1400" spc="-10" dirty="0">
                <a:latin typeface="Georgia"/>
                <a:cs typeface="Georgia"/>
              </a:rPr>
              <a:t>"</a:t>
            </a:r>
            <a:r>
              <a:rPr sz="1400" spc="10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σχετίζεται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με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πολιτισμό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δηλαδή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σύνολο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των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ανθρώπινων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επιτευγμάτων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στον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τεχνικό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πνευματικό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τομέα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15" dirty="0">
                <a:latin typeface="Georgia"/>
                <a:cs typeface="Georgia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με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ό</a:t>
            </a:r>
            <a:r>
              <a:rPr sz="1400" spc="-5" dirty="0">
                <a:latin typeface="Georgia"/>
                <a:cs typeface="Georgia"/>
              </a:rPr>
              <a:t>,</a:t>
            </a:r>
            <a:r>
              <a:rPr sz="1400" spc="-5" dirty="0">
                <a:latin typeface="Times New Roman"/>
                <a:cs typeface="Times New Roman"/>
              </a:rPr>
              <a:t>τι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συμβάλλει </a:t>
            </a:r>
            <a:r>
              <a:rPr sz="1400" spc="-1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στην ανάπτυξή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του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imes New Roman"/>
                <a:cs typeface="Times New Roman"/>
              </a:rPr>
              <a:t>ΓΙΑΝΝΗΣ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ΚΕΣ</a:t>
            </a:r>
            <a:r>
              <a:rPr sz="600" spc="-5" dirty="0">
                <a:latin typeface="Georgia"/>
                <a:cs typeface="Georgia"/>
              </a:rPr>
              <a:t>.</a:t>
            </a:r>
            <a:endParaRPr sz="6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3C273B2B-7798-4C75-B924-6D4D9C60A3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41" y="0"/>
            <a:ext cx="10693400" cy="769590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 rotWithShape="1">
          <a:blip r:embed="rId3" cstate="print"/>
          <a:srcRect l="3014" r="1175"/>
          <a:stretch/>
        </p:blipFill>
        <p:spPr>
          <a:xfrm>
            <a:off x="317500" y="4379564"/>
            <a:ext cx="4864070" cy="317693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17500" y="97787"/>
            <a:ext cx="4864070" cy="414216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Roboto Bk"/>
                <a:cs typeface="Roboto Bk"/>
              </a:rPr>
              <a:t>Προστασία</a:t>
            </a:r>
            <a:r>
              <a:rPr sz="1600" b="1" dirty="0">
                <a:latin typeface="Roboto Bk"/>
                <a:cs typeface="Roboto Bk"/>
              </a:rPr>
              <a:t> </a:t>
            </a:r>
            <a:r>
              <a:rPr sz="1600" b="1" spc="-15" dirty="0">
                <a:latin typeface="Roboto Bk"/>
                <a:cs typeface="Roboto Bk"/>
              </a:rPr>
              <a:t>του</a:t>
            </a:r>
            <a:r>
              <a:rPr sz="1600" b="1" spc="5" dirty="0">
                <a:latin typeface="Roboto Bk"/>
                <a:cs typeface="Roboto Bk"/>
              </a:rPr>
              <a:t> </a:t>
            </a:r>
            <a:r>
              <a:rPr sz="1600" b="1" spc="-5" dirty="0">
                <a:latin typeface="Roboto Bk"/>
                <a:cs typeface="Roboto Bk"/>
              </a:rPr>
              <a:t>περιβάλλοντος</a:t>
            </a:r>
            <a:endParaRPr sz="1600" dirty="0">
              <a:latin typeface="Roboto Bk"/>
              <a:cs typeface="Roboto Bk"/>
            </a:endParaRPr>
          </a:p>
          <a:p>
            <a:pPr marL="12700">
              <a:lnSpc>
                <a:spcPct val="140000"/>
              </a:lnSpc>
              <a:spcBef>
                <a:spcPts val="570"/>
              </a:spcBef>
            </a:pPr>
            <a:r>
              <a:rPr sz="1400" dirty="0">
                <a:latin typeface="Times New Roman"/>
                <a:cs typeface="Times New Roman"/>
              </a:rPr>
              <a:t>Η προστασία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περιβάλλοντος είναι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υπόθεση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όλων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μας</a:t>
            </a:r>
            <a:r>
              <a:rPr sz="1400" spc="-5" dirty="0">
                <a:latin typeface="Georgia"/>
                <a:cs typeface="Georgia"/>
              </a:rPr>
              <a:t>.</a:t>
            </a:r>
            <a:r>
              <a:rPr sz="1400" spc="5" dirty="0">
                <a:latin typeface="Georgia"/>
                <a:cs typeface="Georgi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Πολλά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προβλήματα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περιβάλλοντος προκύπτουν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από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δραστηριότητες του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ανθρώπου</a:t>
            </a:r>
            <a:r>
              <a:rPr sz="1400" spc="-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  <a:p>
            <a:pPr>
              <a:lnSpc>
                <a:spcPct val="140000"/>
              </a:lnSpc>
              <a:spcAft>
                <a:spcPts val="800"/>
              </a:spcAft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Η ρύπανση της θάλασσας, η ατμοσφαιρική ρύπανση, το φαινόμενο του θερμοκηπίου, η τρύπα του όζοντος και η όξινη βροχή είναι μερικά περιβαλλοντικά  προβλήματα που προκαλεί ο άνθρωπος.</a:t>
            </a:r>
          </a:p>
          <a:p>
            <a:pPr>
              <a:lnSpc>
                <a:spcPct val="140000"/>
              </a:lnSpc>
              <a:spcAft>
                <a:spcPts val="800"/>
              </a:spcAft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Οπότε, εμείς οι ίδιοι πρέπει να διορθώσουμε τα δικά μας λάθη.</a:t>
            </a:r>
          </a:p>
          <a:p>
            <a:pPr>
              <a:lnSpc>
                <a:spcPct val="140000"/>
              </a:lnSpc>
              <a:spcAft>
                <a:spcPts val="800"/>
              </a:spcAft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Πρέπει να μην χρησιμοποιούμε τόσο πολύ το αυτοκίνητο, να μην σπαταλάμε τόσο πολύ νερό, να μην κόβουμε τα δέντρα, να μην αφήνουμε σκουπίδια στο δρόμο,  να ανακυκλώνουμε.</a:t>
            </a: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400" dirty="0">
                <a:latin typeface="Times New Roman"/>
                <a:cs typeface="Times New Roman"/>
              </a:rPr>
              <a:t>ΣΩΣΤΕ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ΤΟΝ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ΠΛΑΝΗΤΗ</a:t>
            </a:r>
            <a:r>
              <a:rPr sz="1400" spc="1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ΜΑΣ</a:t>
            </a:r>
            <a:r>
              <a:rPr sz="1400" spc="-10" dirty="0">
                <a:latin typeface="Georgia"/>
                <a:cs typeface="Georgia"/>
              </a:rPr>
              <a:t>!</a:t>
            </a: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400" spc="-25" dirty="0">
                <a:latin typeface="Times New Roman"/>
                <a:cs typeface="Times New Roman"/>
              </a:rPr>
              <a:t>Γ</a:t>
            </a:r>
            <a:r>
              <a:rPr sz="1400" dirty="0">
                <a:latin typeface="Times New Roman"/>
                <a:cs typeface="Times New Roman"/>
              </a:rPr>
              <a:t>ιάννης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 err="1">
                <a:latin typeface="Times New Roman"/>
                <a:cs typeface="Times New Roman"/>
              </a:rPr>
              <a:t>Χρ</a:t>
            </a:r>
            <a:r>
              <a:rPr sz="1400" spc="-15" dirty="0">
                <a:latin typeface="Georgia"/>
                <a:cs typeface="Georgia"/>
              </a:rPr>
              <a:t>.</a:t>
            </a:r>
            <a:endParaRPr sz="1400" dirty="0">
              <a:latin typeface="Georgia"/>
              <a:cs typeface="Georgia"/>
            </a:endParaRPr>
          </a:p>
        </p:txBody>
      </p:sp>
      <p:pic>
        <p:nvPicPr>
          <p:cNvPr id="1026" name="Picture 2" descr="35ο Δημοτικό σχολείο: Προστασία του Περιβάλλοντος - Συμβουλές!">
            <a:extLst>
              <a:ext uri="{FF2B5EF4-FFF2-40B4-BE49-F238E27FC236}">
                <a16:creationId xmlns:a16="http://schemas.microsoft.com/office/drawing/2014/main" id="{788CA5A8-13BB-4428-847E-4FCDCA232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71" y="120650"/>
            <a:ext cx="5001029" cy="352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«Το περιβάλλον εξαρτάται από εσένα» - Εβδομάδα για την προστασία του  περιβάλλοντος ξεκινάει η ΟΝΝΕΔ - Newsbomb - Ειδησεις - News">
            <a:extLst>
              <a:ext uri="{FF2B5EF4-FFF2-40B4-BE49-F238E27FC236}">
                <a16:creationId xmlns:a16="http://schemas.microsoft.com/office/drawing/2014/main" id="{0526FE69-12B2-4D4C-B2FB-1C7EA8E4E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r="8670"/>
          <a:stretch/>
        </p:blipFill>
        <p:spPr bwMode="auto">
          <a:xfrm>
            <a:off x="5374871" y="3854450"/>
            <a:ext cx="5001029" cy="35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523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1520</Words>
  <Application>Microsoft Office PowerPoint</Application>
  <PresentationFormat>Προσαρμογή</PresentationFormat>
  <Paragraphs>116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8" baseType="lpstr">
      <vt:lpstr>Arial</vt:lpstr>
      <vt:lpstr>Calibri</vt:lpstr>
      <vt:lpstr>Georgia</vt:lpstr>
      <vt:lpstr>Roboto</vt:lpstr>
      <vt:lpstr>Roboto Bk</vt:lpstr>
      <vt:lpstr>Segoe UI Symbol</vt:lpstr>
      <vt:lpstr>Times New Roman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ΠΟΛΥΜΝΙΑ ΣΙΟΥΡΛΑ</dc:creator>
  <cp:lastModifiedBy>Martha Ioannidou</cp:lastModifiedBy>
  <cp:revision>20</cp:revision>
  <dcterms:created xsi:type="dcterms:W3CDTF">2021-06-27T13:51:50Z</dcterms:created>
  <dcterms:modified xsi:type="dcterms:W3CDTF">2022-03-21T20:55:51Z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2021-06-27T00:00:00Z</vt:filetime>
  </property>
  <property fmtid="{D5CDD505-2E9C-101B-9397-08002B2CF9AE}" pid="3" name="Creator">
    <vt:lpwstr>Chromium</vt:lpwstr>
  </property>
  <property fmtid="{D5CDD505-2E9C-101B-9397-08002B2CF9AE}" pid="4" name="LastSaved">
    <vt:filetime>2021-06-27T00:00:00Z</vt:filetime>
  </property>
</Properties>
</file>